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83"/>
  </p:notesMasterIdLst>
  <p:sldIdLst>
    <p:sldId id="256" r:id="rId2"/>
    <p:sldId id="257" r:id="rId3"/>
    <p:sldId id="261" r:id="rId4"/>
    <p:sldId id="299" r:id="rId5"/>
    <p:sldId id="343" r:id="rId6"/>
    <p:sldId id="342" r:id="rId7"/>
    <p:sldId id="341" r:id="rId8"/>
    <p:sldId id="340" r:id="rId9"/>
    <p:sldId id="339" r:id="rId10"/>
    <p:sldId id="338" r:id="rId11"/>
    <p:sldId id="337" r:id="rId12"/>
    <p:sldId id="336" r:id="rId13"/>
    <p:sldId id="335" r:id="rId14"/>
    <p:sldId id="334" r:id="rId15"/>
    <p:sldId id="329" r:id="rId16"/>
    <p:sldId id="333" r:id="rId17"/>
    <p:sldId id="332" r:id="rId18"/>
    <p:sldId id="331" r:id="rId19"/>
    <p:sldId id="330" r:id="rId20"/>
    <p:sldId id="349" r:id="rId21"/>
    <p:sldId id="348" r:id="rId22"/>
    <p:sldId id="347" r:id="rId23"/>
    <p:sldId id="346" r:id="rId24"/>
    <p:sldId id="345" r:id="rId25"/>
    <p:sldId id="344" r:id="rId26"/>
    <p:sldId id="353" r:id="rId27"/>
    <p:sldId id="352" r:id="rId28"/>
    <p:sldId id="351" r:id="rId29"/>
    <p:sldId id="350" r:id="rId30"/>
    <p:sldId id="355" r:id="rId31"/>
    <p:sldId id="354" r:id="rId32"/>
    <p:sldId id="266" r:id="rId33"/>
    <p:sldId id="267" r:id="rId34"/>
    <p:sldId id="268" r:id="rId35"/>
    <p:sldId id="269" r:id="rId36"/>
    <p:sldId id="270" r:id="rId37"/>
    <p:sldId id="273" r:id="rId38"/>
    <p:sldId id="274" r:id="rId39"/>
    <p:sldId id="277" r:id="rId40"/>
    <p:sldId id="279" r:id="rId41"/>
    <p:sldId id="278" r:id="rId42"/>
    <p:sldId id="295" r:id="rId43"/>
    <p:sldId id="308" r:id="rId44"/>
    <p:sldId id="364" r:id="rId45"/>
    <p:sldId id="281" r:id="rId46"/>
    <p:sldId id="282" r:id="rId47"/>
    <p:sldId id="325" r:id="rId48"/>
    <p:sldId id="283" r:id="rId49"/>
    <p:sldId id="324" r:id="rId50"/>
    <p:sldId id="284" r:id="rId51"/>
    <p:sldId id="326" r:id="rId52"/>
    <p:sldId id="285" r:id="rId53"/>
    <p:sldId id="327" r:id="rId54"/>
    <p:sldId id="286" r:id="rId55"/>
    <p:sldId id="328" r:id="rId56"/>
    <p:sldId id="305" r:id="rId57"/>
    <p:sldId id="306" r:id="rId58"/>
    <p:sldId id="310" r:id="rId59"/>
    <p:sldId id="311" r:id="rId60"/>
    <p:sldId id="312" r:id="rId61"/>
    <p:sldId id="313" r:id="rId62"/>
    <p:sldId id="314" r:id="rId63"/>
    <p:sldId id="315" r:id="rId64"/>
    <p:sldId id="356" r:id="rId65"/>
    <p:sldId id="316" r:id="rId66"/>
    <p:sldId id="357" r:id="rId67"/>
    <p:sldId id="317" r:id="rId68"/>
    <p:sldId id="358" r:id="rId69"/>
    <p:sldId id="318" r:id="rId70"/>
    <p:sldId id="359" r:id="rId71"/>
    <p:sldId id="319" r:id="rId72"/>
    <p:sldId id="360" r:id="rId73"/>
    <p:sldId id="320" r:id="rId74"/>
    <p:sldId id="361" r:id="rId75"/>
    <p:sldId id="321" r:id="rId76"/>
    <p:sldId id="362" r:id="rId77"/>
    <p:sldId id="322" r:id="rId78"/>
    <p:sldId id="363" r:id="rId79"/>
    <p:sldId id="292" r:id="rId80"/>
    <p:sldId id="293" r:id="rId81"/>
    <p:sldId id="294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00FF"/>
    <a:srgbClr val="C7FD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3D4BB-D1CF-41E1-9442-08B574BC85EA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8CD9A-33F2-4147-89CB-203524FBBF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1878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878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878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879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879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879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1879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79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79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016F3E-6CAD-4B4A-91C3-45FE7E34862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87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E7A3D-C852-4C74-A004-0302516F93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1F18-A161-46AD-82D0-BD3CA71EA4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DA25947-F862-47C8-86F2-BECDD495A3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27839F-4D8C-4C58-988F-5565D36A15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66935E-E704-4ACF-8FE9-AEF8D5FA3C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6EC5-587C-49AC-A360-48BC7B98C1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A4A5-5247-46D7-953F-54E1275B53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3DD43-587C-4E92-B60D-1FC58FB4B7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1FEF-6EAE-4DD1-A294-4833A9B93D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522DF-8DED-48C7-9454-1E9F4FAE5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C7F24-DB8B-4BFF-9945-45C2BE138F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5B424-FBE0-45B9-84A8-46876F649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DEABF-4686-4AFB-9DF5-512D845E7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C7FD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1776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776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776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776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776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177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177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177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4227939-1720-4005-898D-682D2D9DAD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777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36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36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3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2%D0%B5%D1%80%D0%B1%D1%83%D1%80%D0%B3%D1%81%D0%BA%D0%B0%D1%8F_%D0%B0%D0%BA%D0%B0%D0%B4%D0%B5%D0%BC%D0%B8%D1%8F_%D0%BD%D0%B0%D1%83%D0%BA" TargetMode="External"/><Relationship Id="rId3" Type="http://schemas.openxmlformats.org/officeDocument/2006/relationships/hyperlink" Target="http://ru.wikipedia.org/wiki/%D0%A5%D0%B8%D0%BC%D0%B8%D1%8F" TargetMode="External"/><Relationship Id="rId7" Type="http://schemas.openxmlformats.org/officeDocument/2006/relationships/hyperlink" Target="http://ru.wikipedia.org/wiki/%D0%A4%D0%B8%D0%BB%D0%BE%D0%BB%D0%BE%D0%B3%D0%B8%D1%8F" TargetMode="External"/><Relationship Id="rId2" Type="http://schemas.openxmlformats.org/officeDocument/2006/relationships/hyperlink" Target="http://ru.wikipedia.org/wiki/%D0%95%D1%81%D1%82%D0%B5%D1%81%D1%82%D0%B2%D0%BE%D0%B7%D0%BD%D0%B0%D0%BD%D0%B8%D0%B5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98%D1%81%D1%82%D0%BE%D1%80%D0%B8%D1%8F" TargetMode="External"/><Relationship Id="rId5" Type="http://schemas.openxmlformats.org/officeDocument/2006/relationships/hyperlink" Target="http://ru.wikipedia.org/wiki/%D0%9C%D0%B8%D0%BD%D0%B5%D1%80%D0%B0%D0%BB%D0%BE%D0%B3%D0%B8%D1%8F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ru.wikipedia.org/wiki/%D0%A4%D0%B8%D0%B7%D0%B8%D0%BA%D0%B0" TargetMode="External"/><Relationship Id="rId9" Type="http://schemas.openxmlformats.org/officeDocument/2006/relationships/hyperlink" Target="http://ru.wikipedia.org/wiki/1747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36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2%D0%B5%D1%80%D0%B1%D1%83%D1%80%D0%B3%D1%81%D0%BA%D0%B0%D1%8F_%D0%B0%D0%BA%D0%B0%D0%B4%D0%B5%D0%BC%D0%B8%D1%8F_%D0%BD%D0%B0%D1%83%D0%BA" TargetMode="External"/><Relationship Id="rId3" Type="http://schemas.openxmlformats.org/officeDocument/2006/relationships/hyperlink" Target="http://ru.wikipedia.org/wiki/%D0%A5%D0%B8%D0%BC%D0%B8%D1%8F" TargetMode="External"/><Relationship Id="rId7" Type="http://schemas.openxmlformats.org/officeDocument/2006/relationships/hyperlink" Target="http://ru.wikipedia.org/wiki/%D0%A4%D0%B8%D0%BB%D0%BE%D0%BB%D0%BE%D0%B3%D0%B8%D1%8F" TargetMode="External"/><Relationship Id="rId2" Type="http://schemas.openxmlformats.org/officeDocument/2006/relationships/hyperlink" Target="http://ru.wikipedia.org/wiki/%D0%95%D1%81%D1%82%D0%B5%D1%81%D1%82%D0%B2%D0%BE%D0%B7%D0%BD%D0%B0%D0%BD%D0%B8%D0%B5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98%D1%81%D1%82%D0%BE%D1%80%D0%B8%D1%8F" TargetMode="External"/><Relationship Id="rId5" Type="http://schemas.openxmlformats.org/officeDocument/2006/relationships/hyperlink" Target="http://ru.wikipedia.org/wiki/%D0%9C%D0%B8%D0%BD%D0%B5%D1%80%D0%B0%D0%BB%D0%BE%D0%B3%D0%B8%D1%8F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ru.wikipedia.org/wiki/%D0%A4%D0%B8%D0%B7%D0%B8%D0%BA%D0%B0" TargetMode="External"/><Relationship Id="rId9" Type="http://schemas.openxmlformats.org/officeDocument/2006/relationships/hyperlink" Target="http://ru.wikipedia.org/wiki/1747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rgbClr val="9933FF"/>
                </a:solidFill>
              </a:rPr>
              <a:t>ПО СТРАНИЦАМ </a:t>
            </a:r>
            <a:br>
              <a:rPr lang="ru-RU" b="1" i="1">
                <a:solidFill>
                  <a:srgbClr val="9933FF"/>
                </a:solidFill>
              </a:rPr>
            </a:br>
            <a:r>
              <a:rPr lang="ru-RU" b="1" i="1">
                <a:solidFill>
                  <a:srgbClr val="9933FF"/>
                </a:solidFill>
              </a:rPr>
              <a:t>МАТЕМАТИКИ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2000" b="1" i="1">
                <a:solidFill>
                  <a:srgbClr val="0000FF"/>
                </a:solidFill>
              </a:rPr>
              <a:t>Викторина для обучающихся 7-8 классов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40422">
            <a:off x="827088" y="3789363"/>
            <a:ext cx="16557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4691">
            <a:off x="6227763" y="4076700"/>
            <a:ext cx="16573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11455">
            <a:off x="7380288" y="333375"/>
            <a:ext cx="15208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6252">
            <a:off x="539750" y="404813"/>
            <a:ext cx="13874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 Что такое «ломаное число»?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 smtClean="0"/>
              <a:t>Дробь, название ведет начало от арабов</a:t>
            </a:r>
            <a:endParaRPr lang="ru-RU" sz="6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Что больше – локоть или фут?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 smtClean="0">
                <a:latin typeface="Arial Black" pitchFamily="34" charset="0"/>
              </a:rPr>
              <a:t>локоть</a:t>
            </a:r>
            <a:endParaRPr lang="ru-RU" sz="9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 В какой стране придумали измерять время в часах и минутах?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 err="1" smtClean="0"/>
              <a:t>вавилон</a:t>
            </a:r>
            <a:endParaRPr lang="ru-RU" sz="9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7. Что представляли собой первые часы?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6221"/>
          </a:xfrm>
        </p:spPr>
        <p:txBody>
          <a:bodyPr/>
          <a:lstStyle/>
          <a:p>
            <a:pPr>
              <a:buNone/>
            </a:pPr>
            <a:r>
              <a:rPr lang="ru-RU" sz="6600" b="1" dirty="0" smtClean="0"/>
              <a:t>солнечные часы – столбик, отбрасывающий тень</a:t>
            </a:r>
            <a:endParaRPr lang="ru-RU" sz="6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8. Первый счётный прибор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7200" b="1" dirty="0" smtClean="0"/>
              <a:t>абак – доска с вычерченными линиями</a:t>
            </a:r>
            <a:endParaRPr lang="ru-RU" sz="7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folHlink"/>
                </a:solidFill>
                <a:latin typeface="Algerian" pitchFamily="82" charset="0"/>
              </a:rPr>
              <a:t>Цели и задачи викторины: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•</a:t>
            </a:r>
            <a:r>
              <a:rPr lang="ru-RU"/>
              <a:t> </a:t>
            </a:r>
            <a:r>
              <a:rPr lang="ru-RU" sz="2800" b="1" i="1"/>
              <a:t>формирование интереса у учащихся к изучению предмета математики; </a:t>
            </a:r>
          </a:p>
          <a:p>
            <a:r>
              <a:rPr lang="ru-RU" sz="2800" b="1" i="1"/>
              <a:t>• развитие индивидуальных творческих способностей учащихся;</a:t>
            </a:r>
          </a:p>
          <a:p>
            <a:r>
              <a:rPr lang="ru-RU" sz="2800" b="1" i="1"/>
              <a:t>• создание условий для практического применения приобретенных знаний, умений и навыков по математике; </a:t>
            </a:r>
          </a:p>
          <a:p>
            <a:r>
              <a:rPr lang="ru-RU" sz="2800" b="1" i="1"/>
              <a:t>• расширение границ познания учащихся по математике</a:t>
            </a:r>
            <a:r>
              <a:rPr lang="ru-RU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9. Кто первым измерил высоту пирамиды по её тени?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 smtClean="0"/>
              <a:t>Фалес</a:t>
            </a:r>
            <a:endParaRPr lang="ru-RU" sz="9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10. Что такое «решето Эратосфена»?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/>
              <a:t>выделение из натурального числового ряда простых чисел</a:t>
            </a:r>
            <a:endParaRPr lang="ru-RU" sz="5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11. В 1685 г в Париже было введено математическое обозначение, благодаря типографской опечатке. Какое это обозначение?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 smtClean="0"/>
              <a:t>%</a:t>
            </a:r>
            <a:endParaRPr lang="ru-RU" sz="9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12. Кто основал Московский государственный университет?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/>
              <a:t>М.В. Ломоносов</a:t>
            </a:r>
            <a:endParaRPr lang="ru-RU" sz="7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13. В какой стране впервые появились отрицательные числа?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 smtClean="0"/>
              <a:t>Индия</a:t>
            </a:r>
            <a:endParaRPr lang="ru-RU" sz="9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9933FF"/>
                </a:solidFill>
                <a:latin typeface="Algerian" pitchFamily="82" charset="0"/>
              </a:rPr>
              <a:t>1.Разминка</a:t>
            </a:r>
          </a:p>
        </p:txBody>
      </p:sp>
      <p:pic>
        <p:nvPicPr>
          <p:cNvPr id="14029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268413"/>
            <a:ext cx="4392612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14. Сформулируйте известный арифметический закон, ставший со временем поговоркой?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dirty="0" smtClean="0"/>
              <a:t>переместительный</a:t>
            </a:r>
            <a:endParaRPr lang="ru-RU" sz="6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rgbClr val="9933FF"/>
                </a:solidFill>
              </a:rPr>
              <a:t>   </a:t>
            </a:r>
            <a:r>
              <a:rPr lang="ru-RU" b="1" i="1">
                <a:solidFill>
                  <a:srgbClr val="9933FF"/>
                </a:solidFill>
                <a:latin typeface="Algerian" pitchFamily="82" charset="0"/>
              </a:rPr>
              <a:t>3. Угадайка</a:t>
            </a:r>
          </a:p>
        </p:txBody>
      </p:sp>
      <p:pic>
        <p:nvPicPr>
          <p:cNvPr id="150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12875"/>
            <a:ext cx="822960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2057400"/>
          </a:xfrm>
        </p:spPr>
        <p:txBody>
          <a:bodyPr anchor="t">
            <a:normAutofit/>
          </a:bodyPr>
          <a:lstStyle/>
          <a:p>
            <a:r>
              <a:rPr lang="ru-RU" sz="2600" b="1">
                <a:solidFill>
                  <a:schemeClr val="hlink"/>
                </a:solidFill>
                <a:latin typeface="Algerian" pitchFamily="82" charset="0"/>
              </a:rPr>
              <a:t>1.Кому принадлежат слова: «Вдохновение нужно в геометрии, как в поэзии»?</a:t>
            </a:r>
            <a:br>
              <a:rPr lang="ru-RU" sz="2600" b="1">
                <a:solidFill>
                  <a:schemeClr val="hlink"/>
                </a:solidFill>
                <a:latin typeface="Algerian" pitchFamily="82" charset="0"/>
              </a:rPr>
            </a:br>
            <a:r>
              <a:rPr lang="ru-RU" sz="3400"/>
              <a:t/>
            </a:r>
            <a:br>
              <a:rPr lang="ru-RU" sz="3400"/>
            </a:br>
            <a:endParaRPr lang="ru-RU" sz="3400"/>
          </a:p>
        </p:txBody>
      </p:sp>
      <p:pic>
        <p:nvPicPr>
          <p:cNvPr id="8" name="Picture 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981075"/>
            <a:ext cx="1917700" cy="2517775"/>
          </a:xfrm>
        </p:spPr>
      </p:pic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981075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836613"/>
            <a:ext cx="1949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860800"/>
            <a:ext cx="1981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3789363"/>
            <a:ext cx="1847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Рисунок 13" descr="http://aspushkin.ru/wcmfiles/puwkin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3716338"/>
            <a:ext cx="1905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TextBox 14"/>
          <p:cNvSpPr txBox="1">
            <a:spLocks noChangeArrowheads="1"/>
          </p:cNvSpPr>
          <p:nvPr/>
        </p:nvSpPr>
        <p:spPr bwMode="auto">
          <a:xfrm>
            <a:off x="6659563" y="6092825"/>
            <a:ext cx="1287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rbel" pitchFamily="34" charset="0"/>
              </a:rPr>
              <a:t>Пушкин А.С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9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12763"/>
            <a:ext cx="8229600" cy="914400"/>
          </a:xfrm>
        </p:spPr>
        <p:txBody>
          <a:bodyPr anchor="t">
            <a:noAutofit/>
          </a:bodyPr>
          <a:lstStyle/>
          <a:p>
            <a:r>
              <a:rPr lang="ru-RU"/>
              <a:t> А. С. Пушкину.</a:t>
            </a:r>
          </a:p>
        </p:txBody>
      </p:sp>
      <p:pic>
        <p:nvPicPr>
          <p:cNvPr id="5" name="Рисунок 13" descr="http://aspushkin.ru/wcmfiles/puwkin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0250" y="1752600"/>
            <a:ext cx="2698750" cy="32416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marL="411163"/>
            <a:r>
              <a:rPr lang="ru-RU" sz="2600" b="1"/>
              <a:t>ПУШКИН Александр Сергеевич (1799 — 1837)</a:t>
            </a:r>
            <a:r>
              <a:rPr lang="ru-RU" sz="2600"/>
              <a:t>, поэт, прозаик, драматург, публицист, критик, основоположник новой русской литературы, создатель русского литературного языка.</a:t>
            </a:r>
          </a:p>
          <a:p>
            <a:pPr marL="411163"/>
            <a:endParaRPr lang="ru-RU" sz="3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>
                <a:solidFill>
                  <a:schemeClr val="folHlink"/>
                </a:solidFill>
                <a:latin typeface="Algerian" pitchFamily="82" charset="0"/>
              </a:rPr>
              <a:t>«Математика – царица всех наук, а арифметика – царица математики» Чьи это слова?</a:t>
            </a:r>
          </a:p>
        </p:txBody>
      </p:sp>
      <p:pic>
        <p:nvPicPr>
          <p:cNvPr id="12493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752600"/>
            <a:ext cx="1590675" cy="2087563"/>
          </a:xfrm>
        </p:spPr>
      </p:pic>
      <p:pic>
        <p:nvPicPr>
          <p:cNvPr id="124952" name="Picture 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828800"/>
            <a:ext cx="1330325" cy="1792288"/>
          </a:xfrm>
        </p:spPr>
      </p:pic>
      <p:pic>
        <p:nvPicPr>
          <p:cNvPr id="124950" name="Picture 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53200" y="4038600"/>
            <a:ext cx="1847850" cy="2514600"/>
          </a:xfrm>
        </p:spPr>
      </p:pic>
      <p:sp>
        <p:nvSpPr>
          <p:cNvPr id="153606" name="Text Box 15"/>
          <p:cNvSpPr txBox="1">
            <a:spLocks noChangeArrowheads="1"/>
          </p:cNvSpPr>
          <p:nvPr/>
        </p:nvSpPr>
        <p:spPr bwMode="auto">
          <a:xfrm>
            <a:off x="3429000" y="4419600"/>
            <a:ext cx="220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rbel" pitchFamily="34" charset="0"/>
            </a:endParaRPr>
          </a:p>
        </p:txBody>
      </p:sp>
      <p:pic>
        <p:nvPicPr>
          <p:cNvPr id="124945" name="Picture 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267200"/>
            <a:ext cx="2127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8" name="Text Box 25"/>
          <p:cNvSpPr txBox="1">
            <a:spLocks noChangeArrowheads="1"/>
          </p:cNvSpPr>
          <p:nvPr/>
        </p:nvSpPr>
        <p:spPr bwMode="auto">
          <a:xfrm>
            <a:off x="6172200" y="1524000"/>
            <a:ext cx="259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rbel" pitchFamily="34" charset="0"/>
            </a:endParaRPr>
          </a:p>
        </p:txBody>
      </p:sp>
      <p:pic>
        <p:nvPicPr>
          <p:cNvPr id="12495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114800"/>
            <a:ext cx="1949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0" name="Text Box 27"/>
          <p:cNvSpPr txBox="1">
            <a:spLocks noChangeArrowheads="1"/>
          </p:cNvSpPr>
          <p:nvPr/>
        </p:nvSpPr>
        <p:spPr bwMode="auto">
          <a:xfrm>
            <a:off x="3886200" y="1524000"/>
            <a:ext cx="205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rbel" pitchFamily="34" charset="0"/>
            </a:endParaRPr>
          </a:p>
        </p:txBody>
      </p:sp>
      <p:pic>
        <p:nvPicPr>
          <p:cNvPr id="12495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6002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447800"/>
          </a:xfrm>
        </p:spPr>
        <p:txBody>
          <a:bodyPr anchor="t">
            <a:normAutofit/>
          </a:bodyPr>
          <a:lstStyle/>
          <a:p>
            <a:r>
              <a:rPr lang="ru-RU" sz="3600" b="1" i="1">
                <a:solidFill>
                  <a:schemeClr val="folHlink"/>
                </a:solidFill>
                <a:latin typeface="Monotype Corsiva" pitchFamily="66" charset="0"/>
              </a:rPr>
              <a:t>Карл Фридрих Гаусс </a:t>
            </a:r>
            <a:br>
              <a:rPr lang="ru-RU" sz="3600" b="1" i="1">
                <a:solidFill>
                  <a:schemeClr val="folHlink"/>
                </a:solidFill>
                <a:latin typeface="Monotype Corsiva" pitchFamily="66" charset="0"/>
              </a:rPr>
            </a:br>
            <a:r>
              <a:rPr lang="ru-RU" sz="3600" b="1" i="1">
                <a:solidFill>
                  <a:schemeClr val="folHlink"/>
                </a:solidFill>
                <a:latin typeface="Monotype Corsiva" pitchFamily="66" charset="0"/>
              </a:rPr>
              <a:t>– «король арифметики»</a:t>
            </a:r>
          </a:p>
        </p:txBody>
      </p:sp>
      <p:pic>
        <p:nvPicPr>
          <p:cNvPr id="128009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209800"/>
            <a:ext cx="2705100" cy="3300413"/>
          </a:xfrm>
        </p:spPr>
      </p:pic>
      <p:sp>
        <p:nvSpPr>
          <p:cNvPr id="128012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600200"/>
            <a:ext cx="4038600" cy="4348163"/>
          </a:xfrm>
          <a:solidFill>
            <a:srgbClr val="E2F9DF"/>
          </a:solidFill>
        </p:spPr>
        <p:txBody>
          <a:bodyPr>
            <a:normAutofit/>
          </a:bodyPr>
          <a:lstStyle/>
          <a:p>
            <a:pPr marL="411163" algn="ctr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/>
              <a:t>Карл Гаусс</a:t>
            </a:r>
          </a:p>
          <a:p>
            <a:pPr marL="411163" algn="ctr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/>
              <a:t> (1777 – 1855)</a:t>
            </a:r>
          </a:p>
          <a:p>
            <a:pPr marL="411163">
              <a:lnSpc>
                <a:spcPct val="70000"/>
              </a:lnSpc>
            </a:pPr>
            <a:r>
              <a:rPr lang="ru-RU" sz="2000" b="1" i="1">
                <a:latin typeface="Times New Roman" pitchFamily="18" charset="0"/>
              </a:rPr>
              <a:t>Немецкий математик, астроном, физик, геодезист. </a:t>
            </a:r>
          </a:p>
          <a:p>
            <a:pPr marL="411163">
              <a:lnSpc>
                <a:spcPct val="70000"/>
              </a:lnSpc>
            </a:pPr>
            <a:r>
              <a:rPr lang="ru-RU" sz="2000" b="1" i="1">
                <a:latin typeface="Times New Roman" pitchFamily="18" charset="0"/>
              </a:rPr>
              <a:t>Выдающиеся математические способности обнаружил в раннем детстве. </a:t>
            </a:r>
          </a:p>
          <a:p>
            <a:pPr marL="411163">
              <a:lnSpc>
                <a:spcPct val="70000"/>
              </a:lnSpc>
            </a:pPr>
            <a:r>
              <a:rPr lang="ru-RU" sz="2000" b="1" i="1">
                <a:latin typeface="Times New Roman" pitchFamily="18" charset="0"/>
              </a:rPr>
              <a:t>Его многочисленные исследования в области математики оказали серьезное влияние  на развитие других наук.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 fontScale="90000"/>
          </a:bodyPr>
          <a:lstStyle/>
          <a:p>
            <a:r>
              <a:rPr lang="ru-RU" sz="3400" b="1" i="1">
                <a:solidFill>
                  <a:schemeClr val="hlink"/>
                </a:solidFill>
                <a:latin typeface="Algerian" pitchFamily="82" charset="0"/>
              </a:rPr>
              <a:t>«Дайте мне точку опоры, и я переверну Землю»? </a:t>
            </a:r>
            <a:br>
              <a:rPr lang="ru-RU" sz="3400" b="1" i="1">
                <a:solidFill>
                  <a:schemeClr val="hlink"/>
                </a:solidFill>
                <a:latin typeface="Algerian" pitchFamily="82" charset="0"/>
              </a:rPr>
            </a:br>
            <a:r>
              <a:rPr lang="ru-RU" sz="3400"/>
              <a:t/>
            </a:r>
            <a:br>
              <a:rPr lang="ru-RU" sz="3400"/>
            </a:br>
            <a:r>
              <a:rPr lang="ru-RU" sz="3400"/>
              <a:t/>
            </a:r>
            <a:br>
              <a:rPr lang="ru-RU" sz="3400"/>
            </a:br>
            <a:r>
              <a:rPr lang="ru-RU" sz="3400"/>
              <a:t/>
            </a:r>
            <a:br>
              <a:rPr lang="ru-RU" sz="3400"/>
            </a:br>
            <a:endParaRPr lang="ru-RU" sz="3400"/>
          </a:p>
        </p:txBody>
      </p:sp>
      <p:pic>
        <p:nvPicPr>
          <p:cNvPr id="4" name="Picture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676400"/>
            <a:ext cx="2259013" cy="2746375"/>
          </a:xfr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526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1863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5240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:\мероприятия\квн1\галилео галиле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4958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29400" y="6248400"/>
            <a:ext cx="1236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orbel" pitchFamily="34" charset="0"/>
              </a:rPr>
              <a:t>Галилео Галилей</a:t>
            </a:r>
          </a:p>
        </p:txBody>
      </p:sp>
      <p:pic>
        <p:nvPicPr>
          <p:cNvPr id="13" name="Picture 9" descr="G:\мероприятия\квн1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267200"/>
            <a:ext cx="1905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8200" y="6400800"/>
            <a:ext cx="1235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14141E"/>
                </a:solidFill>
                <a:latin typeface="Corbel" pitchFamily="34" charset="0"/>
              </a:rPr>
              <a:t>Аристотель</a:t>
            </a:r>
          </a:p>
        </p:txBody>
      </p:sp>
      <p:sp>
        <p:nvSpPr>
          <p:cNvPr id="157707" name="Прямоугольник 1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12763"/>
            <a:ext cx="8229600" cy="914400"/>
          </a:xfrm>
        </p:spPr>
        <p:txBody>
          <a:bodyPr anchor="t">
            <a:noAutofit/>
          </a:bodyPr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Архимед около 287 до н.э</a:t>
            </a: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b="22137"/>
          <a:stretch>
            <a:fillRect/>
          </a:stretch>
        </p:blipFill>
        <p:spPr>
          <a:xfrm>
            <a:off x="881063" y="1676400"/>
            <a:ext cx="2947987" cy="35083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marL="411163"/>
            <a:r>
              <a:rPr lang="ru-RU" sz="2400"/>
              <a:t>Древнегреческий математик, механик инженер</a:t>
            </a:r>
          </a:p>
          <a:p>
            <a:pPr marL="411163"/>
            <a:r>
              <a:rPr lang="ru-RU" sz="2400"/>
              <a:t>Соорудил систему блоков для спуска в воду корабля Египетского царя Птолемея с одним нажатием руки. Этот случай и поступил поводом для его крылатых слов.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>
                <a:solidFill>
                  <a:schemeClr val="hlink"/>
                </a:solidFill>
              </a:rPr>
              <a:t>Кому из этих людей принадлежат следующие слова: «Математику уже затем учить следует, что она ум в порядок приводит»? </a:t>
            </a:r>
            <a:br>
              <a:rPr lang="ru-RU" sz="2400" b="1" i="1">
                <a:solidFill>
                  <a:schemeClr val="hlink"/>
                </a:solidFill>
              </a:rPr>
            </a:br>
            <a:endParaRPr lang="ru-RU" sz="2400" b="1" i="1">
              <a:solidFill>
                <a:schemeClr val="hlink"/>
              </a:solidFill>
            </a:endParaRPr>
          </a:p>
        </p:txBody>
      </p:sp>
      <p:pic>
        <p:nvPicPr>
          <p:cNvPr id="12493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752600"/>
            <a:ext cx="1590675" cy="2087563"/>
          </a:xfrm>
        </p:spPr>
      </p:pic>
      <p:pic>
        <p:nvPicPr>
          <p:cNvPr id="124952" name="Picture 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828800"/>
            <a:ext cx="1330325" cy="1792288"/>
          </a:xfrm>
        </p:spPr>
      </p:pic>
      <p:pic>
        <p:nvPicPr>
          <p:cNvPr id="124950" name="Picture 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53200" y="4038600"/>
            <a:ext cx="1847850" cy="2514600"/>
          </a:xfrm>
        </p:spPr>
      </p:pic>
      <p:sp>
        <p:nvSpPr>
          <p:cNvPr id="161798" name="Text Box 15"/>
          <p:cNvSpPr txBox="1">
            <a:spLocks noChangeArrowheads="1"/>
          </p:cNvSpPr>
          <p:nvPr/>
        </p:nvSpPr>
        <p:spPr bwMode="auto">
          <a:xfrm>
            <a:off x="3429000" y="4419600"/>
            <a:ext cx="220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rbel" pitchFamily="34" charset="0"/>
            </a:endParaRPr>
          </a:p>
        </p:txBody>
      </p:sp>
      <p:pic>
        <p:nvPicPr>
          <p:cNvPr id="124945" name="Picture 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267200"/>
            <a:ext cx="2127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00" name="Text Box 25"/>
          <p:cNvSpPr txBox="1">
            <a:spLocks noChangeArrowheads="1"/>
          </p:cNvSpPr>
          <p:nvPr/>
        </p:nvSpPr>
        <p:spPr bwMode="auto">
          <a:xfrm>
            <a:off x="6172200" y="1524000"/>
            <a:ext cx="259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rbel" pitchFamily="34" charset="0"/>
            </a:endParaRPr>
          </a:p>
        </p:txBody>
      </p:sp>
      <p:pic>
        <p:nvPicPr>
          <p:cNvPr id="12495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114800"/>
            <a:ext cx="1949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02" name="Text Box 27"/>
          <p:cNvSpPr txBox="1">
            <a:spLocks noChangeArrowheads="1"/>
          </p:cNvSpPr>
          <p:nvPr/>
        </p:nvSpPr>
        <p:spPr bwMode="auto">
          <a:xfrm>
            <a:off x="3886200" y="1524000"/>
            <a:ext cx="205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rbel" pitchFamily="34" charset="0"/>
            </a:endParaRPr>
          </a:p>
        </p:txBody>
      </p:sp>
      <p:pic>
        <p:nvPicPr>
          <p:cNvPr id="12495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6002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1. Как выглядит число 13 в римской записи?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hlink"/>
                </a:solidFill>
                <a:latin typeface="Algerian" pitchFamily="82" charset="0"/>
              </a:rPr>
              <a:t>Михаил Васильевич Ломаносов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latin typeface="Algerian" pitchFamily="82" charset="0"/>
              </a:rPr>
              <a:t>Научная сфера:</a:t>
            </a:r>
            <a:r>
              <a:rPr lang="ru-RU" sz="2000" b="1">
                <a:latin typeface="Algerian" pitchFamily="82" charset="0"/>
                <a:hlinkClick r:id="rId2" tooltip="Естествознание"/>
              </a:rPr>
              <a:t>естествознание</a:t>
            </a:r>
            <a:r>
              <a:rPr lang="ru-RU" sz="2000" b="1">
                <a:latin typeface="Algerian" pitchFamily="82" charset="0"/>
              </a:rPr>
              <a:t>, </a:t>
            </a:r>
            <a:r>
              <a:rPr lang="ru-RU" sz="2000" b="1">
                <a:latin typeface="Algerian" pitchFamily="82" charset="0"/>
                <a:hlinkClick r:id="rId3" tooltip="Химия"/>
              </a:rPr>
              <a:t>химия</a:t>
            </a:r>
            <a:r>
              <a:rPr lang="ru-RU" sz="2000" b="1">
                <a:latin typeface="Algerian" pitchFamily="82" charset="0"/>
              </a:rPr>
              <a:t>, </a:t>
            </a:r>
            <a:r>
              <a:rPr lang="ru-RU" sz="2000" b="1">
                <a:latin typeface="Algerian" pitchFamily="82" charset="0"/>
                <a:hlinkClick r:id="rId4" tooltip="Физика"/>
              </a:rPr>
              <a:t>физика</a:t>
            </a:r>
            <a:r>
              <a:rPr lang="ru-RU" sz="2000" b="1">
                <a:latin typeface="Algerian" pitchFamily="82" charset="0"/>
              </a:rPr>
              <a:t>, </a:t>
            </a:r>
            <a:r>
              <a:rPr lang="ru-RU" sz="2000" b="1">
                <a:latin typeface="Algerian" pitchFamily="82" charset="0"/>
                <a:hlinkClick r:id="rId5" tooltip="Минералогия"/>
              </a:rPr>
              <a:t>минералогия</a:t>
            </a:r>
            <a:r>
              <a:rPr lang="ru-RU" sz="2000" b="1">
                <a:latin typeface="Algerian" pitchFamily="82" charset="0"/>
              </a:rPr>
              <a:t>, </a:t>
            </a:r>
            <a:r>
              <a:rPr lang="ru-RU" sz="2000" b="1">
                <a:latin typeface="Algerian" pitchFamily="82" charset="0"/>
                <a:hlinkClick r:id="rId6" tooltip="История"/>
              </a:rPr>
              <a:t>история</a:t>
            </a:r>
            <a:r>
              <a:rPr lang="ru-RU" sz="2000" b="1">
                <a:latin typeface="Algerian" pitchFamily="82" charset="0"/>
              </a:rPr>
              <a:t>, </a:t>
            </a:r>
            <a:r>
              <a:rPr lang="ru-RU" sz="2000" b="1">
                <a:latin typeface="Algerian" pitchFamily="82" charset="0"/>
                <a:hlinkClick r:id="rId7" tooltip="Филология"/>
              </a:rPr>
              <a:t>филология</a:t>
            </a:r>
            <a:r>
              <a:rPr lang="ru-RU" sz="2000" b="1">
                <a:latin typeface="Algerian" pitchFamily="82" charset="0"/>
              </a:rPr>
              <a:t> и др.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lgerian" pitchFamily="82" charset="0"/>
              </a:rPr>
              <a:t>Место работы:</a:t>
            </a:r>
            <a:r>
              <a:rPr lang="ru-RU" sz="2000" b="1">
                <a:latin typeface="Algerian" pitchFamily="82" charset="0"/>
                <a:hlinkClick r:id="rId8" tooltip="Петербургская академия наук"/>
              </a:rPr>
              <a:t>Академия наук и художеств</a:t>
            </a:r>
            <a:r>
              <a:rPr lang="ru-RU" sz="2000" b="1">
                <a:latin typeface="Algerian" pitchFamily="82" charset="0"/>
              </a:rPr>
              <a:t> (c </a:t>
            </a:r>
            <a:r>
              <a:rPr lang="ru-RU" sz="2000" b="1">
                <a:latin typeface="Algerian" pitchFamily="82" charset="0"/>
                <a:hlinkClick r:id="rId9" tooltip="1747"/>
              </a:rPr>
              <a:t>1747</a:t>
            </a:r>
            <a:r>
              <a:rPr lang="ru-RU" sz="2000" b="1">
                <a:latin typeface="Algerian" pitchFamily="82" charset="0"/>
              </a:rPr>
              <a:t> — </a:t>
            </a:r>
            <a:r>
              <a:rPr lang="ru-RU" sz="2000" b="1">
                <a:latin typeface="Algerian" pitchFamily="82" charset="0"/>
                <a:hlinkClick r:id="rId8" tooltip="Петербургская академия наук"/>
              </a:rPr>
              <a:t>Императорская Академия наук и художеств</a:t>
            </a:r>
            <a:r>
              <a:rPr lang="ru-RU" sz="2000" b="1">
                <a:latin typeface="Algerian" pitchFamily="82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lgerian" pitchFamily="82" charset="0"/>
              </a:rPr>
              <a:t>Учёное звание: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latin typeface="Algerian" pitchFamily="82" charset="0"/>
              </a:rPr>
              <a:t>     академик Петербургской АН,</a:t>
            </a:r>
            <a:br>
              <a:rPr lang="ru-RU" sz="2000" b="1">
                <a:latin typeface="Algerian" pitchFamily="82" charset="0"/>
              </a:rPr>
            </a:br>
            <a:r>
              <a:rPr lang="ru-RU" sz="2000" b="1">
                <a:latin typeface="Algerian" pitchFamily="82" charset="0"/>
              </a:rPr>
              <a:t>член Академии художеств,</a:t>
            </a:r>
            <a:br>
              <a:rPr lang="ru-RU" sz="2000" b="1">
                <a:latin typeface="Algerian" pitchFamily="82" charset="0"/>
              </a:rPr>
            </a:br>
            <a:r>
              <a:rPr lang="ru-RU" sz="2000" b="1">
                <a:latin typeface="Algerian" pitchFamily="82" charset="0"/>
              </a:rPr>
              <a:t>почётный член Стокгольмской и Болонской академий наук</a:t>
            </a:r>
          </a:p>
        </p:txBody>
      </p:sp>
      <p:pic>
        <p:nvPicPr>
          <p:cNvPr id="124939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900113" y="1989138"/>
            <a:ext cx="3240087" cy="39608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i="1">
                <a:solidFill>
                  <a:schemeClr val="hlink"/>
                </a:solidFill>
              </a:rPr>
              <a:t>По чьему проекту в 1755 году был организован Московский университет, носящий ныне его имя?</a:t>
            </a:r>
          </a:p>
        </p:txBody>
      </p:sp>
      <p:pic>
        <p:nvPicPr>
          <p:cNvPr id="12493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752600"/>
            <a:ext cx="1590675" cy="2087563"/>
          </a:xfrm>
        </p:spPr>
      </p:pic>
      <p:pic>
        <p:nvPicPr>
          <p:cNvPr id="124952" name="Picture 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828800"/>
            <a:ext cx="1330325" cy="1792288"/>
          </a:xfrm>
        </p:spPr>
      </p:pic>
      <p:pic>
        <p:nvPicPr>
          <p:cNvPr id="124950" name="Picture 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53200" y="4038600"/>
            <a:ext cx="1847850" cy="2514600"/>
          </a:xfrm>
        </p:spPr>
      </p:pic>
      <p:sp>
        <p:nvSpPr>
          <p:cNvPr id="162822" name="Text Box 15"/>
          <p:cNvSpPr txBox="1">
            <a:spLocks noChangeArrowheads="1"/>
          </p:cNvSpPr>
          <p:nvPr/>
        </p:nvSpPr>
        <p:spPr bwMode="auto">
          <a:xfrm>
            <a:off x="3429000" y="4419600"/>
            <a:ext cx="220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rbel" pitchFamily="34" charset="0"/>
            </a:endParaRPr>
          </a:p>
        </p:txBody>
      </p:sp>
      <p:pic>
        <p:nvPicPr>
          <p:cNvPr id="124945" name="Picture 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267200"/>
            <a:ext cx="2127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4" name="Text Box 25"/>
          <p:cNvSpPr txBox="1">
            <a:spLocks noChangeArrowheads="1"/>
          </p:cNvSpPr>
          <p:nvPr/>
        </p:nvSpPr>
        <p:spPr bwMode="auto">
          <a:xfrm>
            <a:off x="6172200" y="1524000"/>
            <a:ext cx="259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rbel" pitchFamily="34" charset="0"/>
            </a:endParaRPr>
          </a:p>
        </p:txBody>
      </p:sp>
      <p:pic>
        <p:nvPicPr>
          <p:cNvPr id="12495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114800"/>
            <a:ext cx="1949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6" name="Text Box 27"/>
          <p:cNvSpPr txBox="1">
            <a:spLocks noChangeArrowheads="1"/>
          </p:cNvSpPr>
          <p:nvPr/>
        </p:nvSpPr>
        <p:spPr bwMode="auto">
          <a:xfrm>
            <a:off x="3886200" y="1524000"/>
            <a:ext cx="205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rbel" pitchFamily="34" charset="0"/>
            </a:endParaRPr>
          </a:p>
        </p:txBody>
      </p:sp>
      <p:pic>
        <p:nvPicPr>
          <p:cNvPr id="12495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6002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hlink"/>
                </a:solidFill>
                <a:latin typeface="Algerian" pitchFamily="82" charset="0"/>
              </a:rPr>
              <a:t>Михаил Васильевич Ломаносов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latin typeface="Algerian" pitchFamily="82" charset="0"/>
              </a:rPr>
              <a:t>Научная сфера:</a:t>
            </a:r>
            <a:r>
              <a:rPr lang="ru-RU" sz="2000" b="1">
                <a:latin typeface="Algerian" pitchFamily="82" charset="0"/>
                <a:hlinkClick r:id="rId2" tooltip="Естествознание"/>
              </a:rPr>
              <a:t>естествознание</a:t>
            </a:r>
            <a:r>
              <a:rPr lang="ru-RU" sz="2000" b="1">
                <a:latin typeface="Algerian" pitchFamily="82" charset="0"/>
              </a:rPr>
              <a:t>, </a:t>
            </a:r>
            <a:r>
              <a:rPr lang="ru-RU" sz="2000" b="1">
                <a:latin typeface="Algerian" pitchFamily="82" charset="0"/>
                <a:hlinkClick r:id="rId3" tooltip="Химия"/>
              </a:rPr>
              <a:t>химия</a:t>
            </a:r>
            <a:r>
              <a:rPr lang="ru-RU" sz="2000" b="1">
                <a:latin typeface="Algerian" pitchFamily="82" charset="0"/>
              </a:rPr>
              <a:t>, </a:t>
            </a:r>
            <a:r>
              <a:rPr lang="ru-RU" sz="2000" b="1">
                <a:latin typeface="Algerian" pitchFamily="82" charset="0"/>
                <a:hlinkClick r:id="rId4" tooltip="Физика"/>
              </a:rPr>
              <a:t>физика</a:t>
            </a:r>
            <a:r>
              <a:rPr lang="ru-RU" sz="2000" b="1">
                <a:latin typeface="Algerian" pitchFamily="82" charset="0"/>
              </a:rPr>
              <a:t>, </a:t>
            </a:r>
            <a:r>
              <a:rPr lang="ru-RU" sz="2000" b="1">
                <a:latin typeface="Algerian" pitchFamily="82" charset="0"/>
                <a:hlinkClick r:id="rId5" tooltip="Минералогия"/>
              </a:rPr>
              <a:t>минералогия</a:t>
            </a:r>
            <a:r>
              <a:rPr lang="ru-RU" sz="2000" b="1">
                <a:latin typeface="Algerian" pitchFamily="82" charset="0"/>
              </a:rPr>
              <a:t>, </a:t>
            </a:r>
            <a:r>
              <a:rPr lang="ru-RU" sz="2000" b="1">
                <a:latin typeface="Algerian" pitchFamily="82" charset="0"/>
                <a:hlinkClick r:id="rId6" tooltip="История"/>
              </a:rPr>
              <a:t>история</a:t>
            </a:r>
            <a:r>
              <a:rPr lang="ru-RU" sz="2000" b="1">
                <a:latin typeface="Algerian" pitchFamily="82" charset="0"/>
              </a:rPr>
              <a:t>, </a:t>
            </a:r>
            <a:r>
              <a:rPr lang="ru-RU" sz="2000" b="1">
                <a:latin typeface="Algerian" pitchFamily="82" charset="0"/>
                <a:hlinkClick r:id="rId7" tooltip="Филология"/>
              </a:rPr>
              <a:t>филология</a:t>
            </a:r>
            <a:r>
              <a:rPr lang="ru-RU" sz="2000" b="1">
                <a:latin typeface="Algerian" pitchFamily="82" charset="0"/>
              </a:rPr>
              <a:t> и др.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lgerian" pitchFamily="82" charset="0"/>
              </a:rPr>
              <a:t>Место работы:</a:t>
            </a:r>
            <a:r>
              <a:rPr lang="ru-RU" sz="2000" b="1">
                <a:latin typeface="Algerian" pitchFamily="82" charset="0"/>
                <a:hlinkClick r:id="rId8" tooltip="Петербургская академия наук"/>
              </a:rPr>
              <a:t>Академия наук и художеств</a:t>
            </a:r>
            <a:r>
              <a:rPr lang="ru-RU" sz="2000" b="1">
                <a:latin typeface="Algerian" pitchFamily="82" charset="0"/>
              </a:rPr>
              <a:t> (c </a:t>
            </a:r>
            <a:r>
              <a:rPr lang="ru-RU" sz="2000" b="1">
                <a:latin typeface="Algerian" pitchFamily="82" charset="0"/>
                <a:hlinkClick r:id="rId9" tooltip="1747"/>
              </a:rPr>
              <a:t>1747</a:t>
            </a:r>
            <a:r>
              <a:rPr lang="ru-RU" sz="2000" b="1">
                <a:latin typeface="Algerian" pitchFamily="82" charset="0"/>
              </a:rPr>
              <a:t> — </a:t>
            </a:r>
            <a:r>
              <a:rPr lang="ru-RU" sz="2000" b="1">
                <a:latin typeface="Algerian" pitchFamily="82" charset="0"/>
                <a:hlinkClick r:id="rId8" tooltip="Петербургская академия наук"/>
              </a:rPr>
              <a:t>Императорская Академия наук и художеств</a:t>
            </a:r>
            <a:r>
              <a:rPr lang="ru-RU" sz="2000" b="1">
                <a:latin typeface="Algerian" pitchFamily="82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lgerian" pitchFamily="82" charset="0"/>
              </a:rPr>
              <a:t>Учёное звание: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latin typeface="Algerian" pitchFamily="82" charset="0"/>
              </a:rPr>
              <a:t>     академик Петербургской АН,</a:t>
            </a:r>
            <a:br>
              <a:rPr lang="ru-RU" sz="2000" b="1">
                <a:latin typeface="Algerian" pitchFamily="82" charset="0"/>
              </a:rPr>
            </a:br>
            <a:r>
              <a:rPr lang="ru-RU" sz="2000" b="1">
                <a:latin typeface="Algerian" pitchFamily="82" charset="0"/>
              </a:rPr>
              <a:t>член Академии художеств,</a:t>
            </a:r>
            <a:br>
              <a:rPr lang="ru-RU" sz="2000" b="1">
                <a:latin typeface="Algerian" pitchFamily="82" charset="0"/>
              </a:rPr>
            </a:br>
            <a:r>
              <a:rPr lang="ru-RU" sz="2000" b="1">
                <a:latin typeface="Algerian" pitchFamily="82" charset="0"/>
              </a:rPr>
              <a:t>почётный член Стокгольмской и Болонской академий наук</a:t>
            </a:r>
          </a:p>
        </p:txBody>
      </p:sp>
      <p:pic>
        <p:nvPicPr>
          <p:cNvPr id="124939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900113" y="1989138"/>
            <a:ext cx="3240087" cy="39608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11675"/>
            <a:ext cx="8229600" cy="1619250"/>
          </a:xfrm>
        </p:spPr>
        <p:txBody>
          <a:bodyPr/>
          <a:lstStyle/>
          <a:p>
            <a:r>
              <a:rPr lang="ru-RU"/>
              <a:t>Я думаю, что сначала жил Гаусс, затем Евклид и уже потом Лобачевский. Согласны ли вы с этим утверждением </a:t>
            </a:r>
          </a:p>
        </p:txBody>
      </p:sp>
      <p:pic>
        <p:nvPicPr>
          <p:cNvPr id="206851" name="Picture 4" descr="z1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74638"/>
            <a:ext cx="8207375" cy="4329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6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67808" y="274638"/>
            <a:ext cx="7808383" cy="5856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rgbClr val="9933FF"/>
                </a:solidFill>
                <a:latin typeface="Algerian" pitchFamily="82" charset="0"/>
              </a:rPr>
              <a:t>4. Старинные задачи</a:t>
            </a:r>
          </a:p>
        </p:txBody>
      </p:sp>
      <p:pic>
        <p:nvPicPr>
          <p:cNvPr id="1669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196975"/>
            <a:ext cx="4537075" cy="503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Старинные задачи 1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Из «Арифметики» Л.Н.Толстого</a:t>
            </a:r>
          </a:p>
          <a:p>
            <a:pPr>
              <a:buFont typeface="Wingdings" pitchFamily="2" charset="2"/>
              <a:buNone/>
            </a:pPr>
            <a:r>
              <a:rPr lang="ru-RU" sz="4800" b="1" dirty="0"/>
              <a:t>У двух мужиков 50 овец, а у одного 15. На сколько овец у него меньше против другого?</a:t>
            </a:r>
          </a:p>
        </p:txBody>
      </p:sp>
      <p:sp>
        <p:nvSpPr>
          <p:cNvPr id="1689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5825" y="5589588"/>
            <a:ext cx="1081088" cy="79375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30725"/>
          </a:xfrm>
        </p:spPr>
        <p:txBody>
          <a:bodyPr/>
          <a:lstStyle/>
          <a:p>
            <a:r>
              <a:rPr lang="ru-RU" dirty="0" smtClean="0"/>
              <a:t>50-15=35 овец - у первого мужика</a:t>
            </a:r>
            <a:br>
              <a:rPr lang="ru-RU" dirty="0" smtClean="0"/>
            </a:br>
            <a:r>
              <a:rPr lang="ru-RU" dirty="0" smtClean="0"/>
              <a:t>35-15=20 овец</a:t>
            </a:r>
            <a:br>
              <a:rPr lang="ru-RU" dirty="0" smtClean="0"/>
            </a:br>
            <a:r>
              <a:rPr lang="ru-RU" dirty="0" smtClean="0"/>
              <a:t>ответ - на 20 овец меньше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Старинные задачи</a:t>
            </a:r>
            <a:r>
              <a:rPr lang="en-US"/>
              <a:t> </a:t>
            </a:r>
            <a:r>
              <a:rPr lang="ru-RU"/>
              <a:t>2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31686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i="1" dirty="0"/>
              <a:t>Я провел</a:t>
            </a:r>
            <a:r>
              <a:rPr lang="ru-RU" sz="3600" b="1" dirty="0"/>
              <a:t> </a:t>
            </a:r>
            <a:r>
              <a:rPr lang="ru-RU" sz="3600" b="1" i="1" dirty="0"/>
              <a:t>год в деревне, в Москве и в дороге – и притом в Москве в 8 раз более времени, чем в дороге, а в деревне в 8 раз более, чем в Москве. Сколько дней провел я в дороге, в Москве и в деревне?</a:t>
            </a:r>
            <a:endParaRPr lang="ru-RU" sz="3600" b="1" dirty="0"/>
          </a:p>
        </p:txBody>
      </p:sp>
      <p:sp>
        <p:nvSpPr>
          <p:cNvPr id="1699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5825" y="5589588"/>
            <a:ext cx="1081088" cy="79375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536504"/>
          </a:xfrm>
        </p:spPr>
        <p:txBody>
          <a:bodyPr/>
          <a:lstStyle/>
          <a:p>
            <a:r>
              <a:rPr lang="ru-RU" sz="2000" dirty="0" smtClean="0"/>
              <a:t>Если время, проведенное в дороге, составляет 1 часть, то время, проведенное в Москве, составляет 8 частей, а время, проведенное в деревне, составляет 8 • 8 = 64 части.</a:t>
            </a:r>
            <a:br>
              <a:rPr lang="ru-RU" sz="2000" dirty="0" smtClean="0"/>
            </a:br>
            <a:r>
              <a:rPr lang="ru-RU" sz="2000" dirty="0" smtClean="0"/>
              <a:t>1)    1 + 8 + 64 = 73 (ч) — приходится на 365 дней;</a:t>
            </a:r>
            <a:br>
              <a:rPr lang="ru-RU" sz="2000" dirty="0" smtClean="0"/>
            </a:br>
            <a:r>
              <a:rPr lang="ru-RU" sz="2000" dirty="0" smtClean="0"/>
              <a:t>2)    365 : 73 = 5 (</a:t>
            </a:r>
            <a:r>
              <a:rPr lang="ru-RU" sz="2000" dirty="0" err="1" smtClean="0"/>
              <a:t>дн</a:t>
            </a:r>
            <a:r>
              <a:rPr lang="ru-RU" sz="2000" dirty="0" smtClean="0"/>
              <a:t>.) — приходится на 1 часть (время, проведенное в дороге);</a:t>
            </a:r>
            <a:br>
              <a:rPr lang="ru-RU" sz="2000" dirty="0" smtClean="0"/>
            </a:br>
            <a:r>
              <a:rPr lang="ru-RU" sz="2000" dirty="0" smtClean="0"/>
              <a:t>3)    8 • 5 = 40 (</a:t>
            </a:r>
            <a:r>
              <a:rPr lang="ru-RU" sz="2000" dirty="0" err="1" smtClean="0"/>
              <a:t>дн</a:t>
            </a:r>
            <a:r>
              <a:rPr lang="ru-RU" sz="2000" dirty="0" smtClean="0"/>
              <a:t>.) — время, проведенное в Москве;</a:t>
            </a:r>
            <a:br>
              <a:rPr lang="ru-RU" sz="2000" dirty="0" smtClean="0"/>
            </a:br>
            <a:r>
              <a:rPr lang="ru-RU" sz="2000" dirty="0" smtClean="0"/>
              <a:t>4)    64 • 5 = 320 (</a:t>
            </a:r>
            <a:r>
              <a:rPr lang="ru-RU" sz="2000" dirty="0" err="1" smtClean="0"/>
              <a:t>дн</a:t>
            </a:r>
            <a:r>
              <a:rPr lang="ru-RU" sz="2000" dirty="0" smtClean="0"/>
              <a:t>.) — время, проведенное в деревне.</a:t>
            </a:r>
            <a:br>
              <a:rPr lang="ru-RU" sz="2000" dirty="0" smtClean="0"/>
            </a:br>
            <a:r>
              <a:rPr lang="ru-RU" sz="2000" dirty="0" smtClean="0"/>
              <a:t>Ответ: 5; 40; 320.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dirty="0" smtClean="0">
                <a:latin typeface="Arial Black" pitchFamily="34" charset="0"/>
                <a:cs typeface="Aharoni" pitchFamily="2" charset="-79"/>
              </a:rPr>
              <a:t>XIII</a:t>
            </a:r>
            <a:endParaRPr lang="ru-RU" sz="9600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/>
              <a:t>Старинные задачи</a:t>
            </a:r>
            <a:r>
              <a:rPr lang="en-US"/>
              <a:t> </a:t>
            </a:r>
            <a:r>
              <a:rPr lang="ru-RU"/>
              <a:t>3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i="1" dirty="0"/>
              <a:t>Собака усмотрела в 150 саженях зайца, который пробегал в 2 минуты по 500 сажен, а собака в 5 минут – 1300 сажен. Спрашивается, в какое время собака догонит зайца?</a:t>
            </a:r>
          </a:p>
        </p:txBody>
      </p:sp>
      <p:sp>
        <p:nvSpPr>
          <p:cNvPr id="1710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5825" y="5589588"/>
            <a:ext cx="1081088" cy="79375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4896544"/>
          </a:xfrm>
        </p:spPr>
        <p:txBody>
          <a:bodyPr/>
          <a:lstStyle/>
          <a:p>
            <a:r>
              <a:rPr lang="ru-RU" dirty="0" smtClean="0"/>
              <a:t>1) 500 : 2 = 250 (сажен/мин) — скорость зайца;</a:t>
            </a:r>
            <a:br>
              <a:rPr lang="ru-RU" dirty="0" smtClean="0"/>
            </a:br>
            <a:r>
              <a:rPr lang="ru-RU" dirty="0" smtClean="0"/>
              <a:t>2)    1300 : 5 = 260 (сажен/мин) — скорость собаки; </a:t>
            </a:r>
            <a:br>
              <a:rPr lang="ru-RU" dirty="0" smtClean="0"/>
            </a:br>
            <a:r>
              <a:rPr lang="ru-RU" dirty="0" smtClean="0"/>
              <a:t>3)    260 - 250 = 10 (сажен/мин) — скорость сближения;</a:t>
            </a:r>
            <a:br>
              <a:rPr lang="ru-RU" dirty="0" smtClean="0"/>
            </a:br>
            <a:r>
              <a:rPr lang="ru-RU" dirty="0" smtClean="0"/>
              <a:t>4)    150 : 10=15 (мин) — через столько собака догонит зайца.</a:t>
            </a:r>
            <a:br>
              <a:rPr lang="ru-RU" dirty="0" smtClean="0"/>
            </a:br>
            <a:r>
              <a:rPr lang="ru-RU" dirty="0" smtClean="0"/>
              <a:t>Ответ: 15 мин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Старинные задачи</a:t>
            </a:r>
            <a:r>
              <a:rPr lang="en-US"/>
              <a:t> 4</a:t>
            </a: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Из «Всеобщей арифметики» И.Ньютона</a:t>
            </a:r>
          </a:p>
          <a:p>
            <a:pPr>
              <a:buFont typeface="Wingdings" pitchFamily="2" charset="2"/>
              <a:buNone/>
            </a:pPr>
            <a:r>
              <a:rPr lang="ru-RU" i="1" dirty="0"/>
              <a:t>  </a:t>
            </a:r>
            <a:r>
              <a:rPr lang="ru-RU" b="1" i="1" dirty="0"/>
              <a:t>Некто желает распределить между бедными деньги. Если бы у него было на восемь динаров больше, то он мог бы дать каждому по три, но он раздает лишь по два, и у него еще остается три. Сколько бедных?</a:t>
            </a:r>
          </a:p>
        </p:txBody>
      </p:sp>
      <p:sp>
        <p:nvSpPr>
          <p:cNvPr id="1720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5825" y="5589588"/>
            <a:ext cx="1081088" cy="79375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896544"/>
          </a:xfrm>
        </p:spPr>
        <p:txBody>
          <a:bodyPr/>
          <a:lstStyle/>
          <a:p>
            <a:r>
              <a:rPr lang="ru-RU" dirty="0" smtClean="0"/>
              <a:t>Пусть всего было </a:t>
            </a:r>
            <a:r>
              <a:rPr lang="ru-RU" dirty="0" err="1" smtClean="0"/>
              <a:t>п</a:t>
            </a:r>
            <a:r>
              <a:rPr lang="ru-RU" dirty="0" smtClean="0"/>
              <a:t> бедных. Тогда денег, с одной стороны, было (3 • </a:t>
            </a:r>
            <a:r>
              <a:rPr lang="ru-RU" dirty="0" err="1" smtClean="0"/>
              <a:t>п</a:t>
            </a:r>
            <a:r>
              <a:rPr lang="ru-RU" dirty="0" smtClean="0"/>
              <a:t> - 8) динаров, т.к. если бы каждому давали по 3 динара, то не хватило бы 8 динаров. С другой стороны, было         (2 • </a:t>
            </a:r>
            <a:r>
              <a:rPr lang="ru-RU" dirty="0" err="1" smtClean="0"/>
              <a:t>п</a:t>
            </a:r>
            <a:r>
              <a:rPr lang="ru-RU" dirty="0" smtClean="0"/>
              <a:t> + 3) динара.</a:t>
            </a:r>
            <a:br>
              <a:rPr lang="ru-RU" dirty="0" smtClean="0"/>
            </a:br>
            <a:r>
              <a:rPr lang="ru-RU" dirty="0" smtClean="0"/>
              <a:t>Имеем: 3-п-8 = 2-п + З, </a:t>
            </a:r>
            <a:r>
              <a:rPr lang="ru-RU" dirty="0" err="1" smtClean="0"/>
              <a:t>п</a:t>
            </a:r>
            <a:r>
              <a:rPr lang="ru-RU" dirty="0" smtClean="0"/>
              <a:t> = 11</a:t>
            </a:r>
            <a:br>
              <a:rPr lang="ru-RU" dirty="0" smtClean="0"/>
            </a:br>
            <a:r>
              <a:rPr lang="ru-RU" dirty="0" smtClean="0"/>
              <a:t>Следовательно, было 11 бедных. Ответ: 11 бедных.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Старинные задачи</a:t>
            </a:r>
            <a:r>
              <a:rPr lang="en-US"/>
              <a:t> 5</a:t>
            </a:r>
            <a:endParaRPr lang="ru-RU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/>
              <a:t>Древнекитайская задача.</a:t>
            </a:r>
          </a:p>
          <a:p>
            <a:pPr>
              <a:buFont typeface="Wingdings" pitchFamily="2" charset="2"/>
              <a:buNone/>
            </a:pPr>
            <a:r>
              <a:rPr lang="ru-RU" b="1" i="1" dirty="0"/>
              <a:t>В клетке сидят фазаны и кролики. У них вместе 35 голов и 94 ноги. Сколько фазанов и сколько кроликов в клетке?</a:t>
            </a:r>
          </a:p>
        </p:txBody>
      </p:sp>
      <p:sp>
        <p:nvSpPr>
          <p:cNvPr id="1730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5825" y="5589588"/>
            <a:ext cx="1081088" cy="79375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42012"/>
          </a:xfrm>
        </p:spPr>
        <p:txBody>
          <a:bodyPr/>
          <a:lstStyle/>
          <a:p>
            <a:r>
              <a:rPr lang="ru-RU" sz="2800" dirty="0" smtClean="0"/>
              <a:t>Пусть Х кроликов в клетке, тогда фазанов - 35-х. У фазанов 2(35-х)  ног, у кроликов 4х ног. Всего у них 2(35-х)+4х или 94 ноги. Составим и решим уравнение:</a:t>
            </a:r>
            <a:br>
              <a:rPr lang="ru-RU" sz="2800" dirty="0" smtClean="0"/>
            </a:br>
            <a:r>
              <a:rPr lang="ru-RU" sz="2800" dirty="0" smtClean="0"/>
              <a:t>2(35-х)+4х=94</a:t>
            </a:r>
            <a:br>
              <a:rPr lang="ru-RU" sz="2800" dirty="0" smtClean="0"/>
            </a:br>
            <a:r>
              <a:rPr lang="ru-RU" sz="2800" dirty="0" smtClean="0"/>
              <a:t>70-2х+4х=94</a:t>
            </a:r>
            <a:br>
              <a:rPr lang="ru-RU" sz="2800" dirty="0" smtClean="0"/>
            </a:br>
            <a:r>
              <a:rPr lang="ru-RU" sz="2800" dirty="0" smtClean="0"/>
              <a:t>2х=24</a:t>
            </a:r>
            <a:br>
              <a:rPr lang="ru-RU" sz="2800" dirty="0" smtClean="0"/>
            </a:br>
            <a:r>
              <a:rPr lang="ru-RU" sz="2800" dirty="0" smtClean="0"/>
              <a:t>х=24:2</a:t>
            </a:r>
            <a:br>
              <a:rPr lang="ru-RU" sz="2800" dirty="0" smtClean="0"/>
            </a:br>
            <a:r>
              <a:rPr lang="ru-RU" sz="2800" dirty="0" smtClean="0"/>
              <a:t>х=12</a:t>
            </a:r>
            <a:br>
              <a:rPr lang="ru-RU" sz="2800" dirty="0" smtClean="0"/>
            </a:br>
            <a:r>
              <a:rPr lang="ru-RU" sz="2800" dirty="0" smtClean="0"/>
              <a:t>35-12=23</a:t>
            </a:r>
            <a:br>
              <a:rPr lang="ru-RU" sz="2800" dirty="0" smtClean="0"/>
            </a:br>
            <a:r>
              <a:rPr lang="ru-RU" sz="2800" dirty="0" smtClean="0"/>
              <a:t>Ответ: в клетке 23 фазана и 12 кроликов.</a:t>
            </a:r>
            <a:endParaRPr lang="ru-RU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458788"/>
            <a:ext cx="7315200" cy="54864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Algerian" pitchFamily="82" charset="0"/>
              </a:rPr>
              <a:t>ФИЗМИНУТКА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Одновременно левой рукой и правой рукой нарисуйте треугольник и квадрат.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Одновременно левой рукой и правой рукой  нарисуйте 9 и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dirty="0" smtClean="0"/>
              <a:t>6. </a:t>
            </a:r>
            <a:r>
              <a:rPr lang="ru-RU" sz="3400" dirty="0"/>
              <a:t>Конкурс капитанов</a:t>
            </a:r>
            <a:br>
              <a:rPr lang="ru-RU" sz="3400" dirty="0"/>
            </a:br>
            <a:r>
              <a:rPr lang="ru-RU" sz="1900" b="1" i="1" dirty="0">
                <a:solidFill>
                  <a:srgbClr val="006600"/>
                </a:solidFill>
                <a:latin typeface="Gulim" pitchFamily="34" charset="-127"/>
              </a:rPr>
              <a:t>Как песня не может прожить без баяна, так команда не может без капитана!!!!!</a:t>
            </a:r>
            <a:br>
              <a:rPr lang="ru-RU" sz="1900" b="1" i="1" dirty="0">
                <a:solidFill>
                  <a:srgbClr val="006600"/>
                </a:solidFill>
                <a:latin typeface="Gulim" pitchFamily="34" charset="-127"/>
              </a:rPr>
            </a:br>
            <a:endParaRPr lang="ru-RU" sz="1900" b="1" i="1" dirty="0">
              <a:solidFill>
                <a:srgbClr val="006600"/>
              </a:solidFill>
              <a:latin typeface="Gulim" pitchFamily="34" charset="-127"/>
            </a:endParaRPr>
          </a:p>
        </p:txBody>
      </p:sp>
      <p:pic>
        <p:nvPicPr>
          <p:cNvPr id="208899" name="Picture 3" descr="43428412_45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3025" y="1600200"/>
            <a:ext cx="3917950" cy="45307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1600200" y="914400"/>
            <a:ext cx="54102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3048000" y="9144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3962400" y="9144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4953000" y="914400"/>
            <a:ext cx="7620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6096000" y="914400"/>
            <a:ext cx="7620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27" name="Line 7"/>
          <p:cNvSpPr>
            <a:spLocks noChangeShapeType="1"/>
          </p:cNvSpPr>
          <p:nvPr/>
        </p:nvSpPr>
        <p:spPr bwMode="auto">
          <a:xfrm flipV="1">
            <a:off x="1676400" y="30480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28" name="Line 8"/>
          <p:cNvSpPr>
            <a:spLocks noChangeShapeType="1"/>
          </p:cNvSpPr>
          <p:nvPr/>
        </p:nvSpPr>
        <p:spPr bwMode="auto">
          <a:xfrm>
            <a:off x="1676400" y="4114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29" name="Line 9"/>
          <p:cNvSpPr>
            <a:spLocks noChangeShapeType="1"/>
          </p:cNvSpPr>
          <p:nvPr/>
        </p:nvSpPr>
        <p:spPr bwMode="auto">
          <a:xfrm>
            <a:off x="1676400" y="50292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1676400" y="20574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2133600" y="2057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accent1"/>
                </a:solidFill>
                <a:latin typeface="Tahoma" pitchFamily="34" charset="0"/>
              </a:rPr>
              <a:t>17</a:t>
            </a: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3124200" y="12192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Tahoma" pitchFamily="34" charset="0"/>
              </a:rPr>
              <a:t>12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1981200" y="1219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FF9933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5105400" y="129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4114800" y="1143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9900"/>
                </a:solidFill>
                <a:latin typeface="Tahoma" pitchFamily="34" charset="0"/>
              </a:rPr>
              <a:t>6</a:t>
            </a:r>
          </a:p>
        </p:txBody>
      </p:sp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4114800" y="22098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hlink"/>
                </a:solidFill>
                <a:latin typeface="Tahoma" pitchFamily="34" charset="0"/>
              </a:rPr>
              <a:t>15</a:t>
            </a:r>
          </a:p>
        </p:txBody>
      </p:sp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3124200" y="22098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folHlink"/>
                </a:solidFill>
                <a:latin typeface="Tahoma" pitchFamily="34" charset="0"/>
              </a:rPr>
              <a:t>20</a:t>
            </a:r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4038600" y="3200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accent2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209939" name="Text Box 19"/>
          <p:cNvSpPr txBox="1">
            <a:spLocks noChangeArrowheads="1"/>
          </p:cNvSpPr>
          <p:nvPr/>
        </p:nvSpPr>
        <p:spPr bwMode="auto">
          <a:xfrm>
            <a:off x="1981200" y="50292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CC0000"/>
                </a:solidFill>
                <a:latin typeface="Tahoma" pitchFamily="34" charset="0"/>
              </a:rPr>
              <a:t>18</a:t>
            </a:r>
          </a:p>
        </p:txBody>
      </p:sp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1981200" y="4191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990000"/>
                </a:solidFill>
                <a:latin typeface="Tahoma" pitchFamily="34" charset="0"/>
              </a:rPr>
              <a:t>14</a:t>
            </a:r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2057400" y="3200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990000"/>
                </a:solidFill>
                <a:latin typeface="Tahoma" pitchFamily="34" charset="0"/>
              </a:rPr>
              <a:t>13</a:t>
            </a:r>
          </a:p>
        </p:txBody>
      </p:sp>
      <p:sp>
        <p:nvSpPr>
          <p:cNvPr id="209942" name="Text Box 22"/>
          <p:cNvSpPr txBox="1">
            <a:spLocks noChangeArrowheads="1"/>
          </p:cNvSpPr>
          <p:nvPr/>
        </p:nvSpPr>
        <p:spPr bwMode="auto">
          <a:xfrm>
            <a:off x="3124200" y="50292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66"/>
                </a:solidFill>
                <a:latin typeface="Tahoma" pitchFamily="34" charset="0"/>
              </a:rPr>
              <a:t>23</a:t>
            </a:r>
          </a:p>
        </p:txBody>
      </p:sp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3124200" y="4191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00"/>
                </a:solidFill>
                <a:latin typeface="Tahoma" pitchFamily="34" charset="0"/>
              </a:rPr>
              <a:t>11</a:t>
            </a:r>
          </a:p>
        </p:txBody>
      </p:sp>
      <p:sp>
        <p:nvSpPr>
          <p:cNvPr id="209944" name="Text Box 24"/>
          <p:cNvSpPr txBox="1">
            <a:spLocks noChangeArrowheads="1"/>
          </p:cNvSpPr>
          <p:nvPr/>
        </p:nvSpPr>
        <p:spPr bwMode="auto">
          <a:xfrm>
            <a:off x="3048000" y="31242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8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6248400" y="5029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00"/>
                </a:solidFill>
                <a:latin typeface="Tahoma" pitchFamily="34" charset="0"/>
              </a:rPr>
              <a:t>9</a:t>
            </a:r>
          </a:p>
        </p:txBody>
      </p:sp>
      <p:sp>
        <p:nvSpPr>
          <p:cNvPr id="209946" name="Text Box 26"/>
          <p:cNvSpPr txBox="1">
            <a:spLocks noChangeArrowheads="1"/>
          </p:cNvSpPr>
          <p:nvPr/>
        </p:nvSpPr>
        <p:spPr bwMode="auto">
          <a:xfrm>
            <a:off x="4038600" y="4191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hlink"/>
                </a:solidFill>
                <a:latin typeface="Tahoma" pitchFamily="34" charset="0"/>
              </a:rPr>
              <a:t>22</a:t>
            </a:r>
          </a:p>
        </p:txBody>
      </p:sp>
      <p:sp>
        <p:nvSpPr>
          <p:cNvPr id="209947" name="Text Box 27"/>
          <p:cNvSpPr txBox="1">
            <a:spLocks noChangeArrowheads="1"/>
          </p:cNvSpPr>
          <p:nvPr/>
        </p:nvSpPr>
        <p:spPr bwMode="auto">
          <a:xfrm>
            <a:off x="5181600" y="50292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FF9900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209948" name="Text Box 28"/>
          <p:cNvSpPr txBox="1">
            <a:spLocks noChangeArrowheads="1"/>
          </p:cNvSpPr>
          <p:nvPr/>
        </p:nvSpPr>
        <p:spPr bwMode="auto">
          <a:xfrm>
            <a:off x="4038600" y="5029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00"/>
                </a:solidFill>
                <a:latin typeface="Tahoma" pitchFamily="34" charset="0"/>
              </a:rPr>
              <a:t>16</a:t>
            </a:r>
          </a:p>
        </p:txBody>
      </p:sp>
      <p:sp>
        <p:nvSpPr>
          <p:cNvPr id="209949" name="Text Box 29"/>
          <p:cNvSpPr txBox="1">
            <a:spLocks noChangeArrowheads="1"/>
          </p:cNvSpPr>
          <p:nvPr/>
        </p:nvSpPr>
        <p:spPr bwMode="auto">
          <a:xfrm>
            <a:off x="61722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996633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09950" name="Text Box 30"/>
          <p:cNvSpPr txBox="1">
            <a:spLocks noChangeArrowheads="1"/>
          </p:cNvSpPr>
          <p:nvPr/>
        </p:nvSpPr>
        <p:spPr bwMode="auto">
          <a:xfrm>
            <a:off x="6172200" y="3276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A50021"/>
                </a:solidFill>
                <a:latin typeface="Tahoma" pitchFamily="34" charset="0"/>
              </a:rPr>
              <a:t>21</a:t>
            </a:r>
          </a:p>
        </p:txBody>
      </p:sp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6172200" y="1219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FF9933"/>
                </a:solidFill>
                <a:latin typeface="Tahoma" pitchFamily="34" charset="0"/>
              </a:rPr>
              <a:t>7</a:t>
            </a:r>
          </a:p>
        </p:txBody>
      </p:sp>
      <p:sp>
        <p:nvSpPr>
          <p:cNvPr id="209952" name="Text Box 32"/>
          <p:cNvSpPr txBox="1">
            <a:spLocks noChangeArrowheads="1"/>
          </p:cNvSpPr>
          <p:nvPr/>
        </p:nvSpPr>
        <p:spPr bwMode="auto">
          <a:xfrm>
            <a:off x="6172200" y="2209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09953" name="Text Box 33"/>
          <p:cNvSpPr txBox="1">
            <a:spLocks noChangeArrowheads="1"/>
          </p:cNvSpPr>
          <p:nvPr/>
        </p:nvSpPr>
        <p:spPr bwMode="auto">
          <a:xfrm>
            <a:off x="5105400" y="2133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333300"/>
                </a:solidFill>
                <a:latin typeface="Tahoma" pitchFamily="34" charset="0"/>
              </a:rPr>
              <a:t>25</a:t>
            </a:r>
          </a:p>
        </p:txBody>
      </p:sp>
      <p:sp>
        <p:nvSpPr>
          <p:cNvPr id="209954" name="Text Box 34"/>
          <p:cNvSpPr txBox="1">
            <a:spLocks noChangeArrowheads="1"/>
          </p:cNvSpPr>
          <p:nvPr/>
        </p:nvSpPr>
        <p:spPr bwMode="auto">
          <a:xfrm>
            <a:off x="5181600" y="327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66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09955" name="Text Box 35"/>
          <p:cNvSpPr txBox="1">
            <a:spLocks noChangeArrowheads="1"/>
          </p:cNvSpPr>
          <p:nvPr/>
        </p:nvSpPr>
        <p:spPr bwMode="auto">
          <a:xfrm>
            <a:off x="5105400" y="41910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bg2"/>
                </a:solidFill>
                <a:latin typeface="Tahoma" pitchFamily="34" charset="0"/>
              </a:rPr>
              <a:t>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Где придумана десятичная система счисления?</a:t>
            </a:r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1600200" y="914400"/>
            <a:ext cx="54102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210947" name="Line 3"/>
          <p:cNvSpPr>
            <a:spLocks noChangeShapeType="1"/>
          </p:cNvSpPr>
          <p:nvPr/>
        </p:nvSpPr>
        <p:spPr bwMode="auto">
          <a:xfrm>
            <a:off x="3048000" y="9144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948" name="Line 4"/>
          <p:cNvSpPr>
            <a:spLocks noChangeShapeType="1"/>
          </p:cNvSpPr>
          <p:nvPr/>
        </p:nvSpPr>
        <p:spPr bwMode="auto">
          <a:xfrm>
            <a:off x="3962400" y="9144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4953000" y="914400"/>
            <a:ext cx="7620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6096000" y="914400"/>
            <a:ext cx="7620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 flipV="1">
            <a:off x="1676400" y="30480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1676400" y="4114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>
            <a:off x="1676400" y="50292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>
            <a:off x="1676400" y="20574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2133600" y="2057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8000"/>
                </a:solidFill>
                <a:latin typeface="Tahoma" pitchFamily="34" charset="0"/>
              </a:rPr>
              <a:t>17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3124200" y="12192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FF"/>
                </a:solidFill>
                <a:latin typeface="Tahoma" pitchFamily="34" charset="0"/>
              </a:rPr>
              <a:t>12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1981200" y="1219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00"/>
                </a:solidFill>
                <a:latin typeface="Tahoma" pitchFamily="34" charset="0"/>
              </a:rPr>
              <a:t>9</a:t>
            </a:r>
          </a:p>
        </p:txBody>
      </p:sp>
      <p:sp>
        <p:nvSpPr>
          <p:cNvPr id="210958" name="Text Box 14"/>
          <p:cNvSpPr txBox="1">
            <a:spLocks noChangeArrowheads="1"/>
          </p:cNvSpPr>
          <p:nvPr/>
        </p:nvSpPr>
        <p:spPr bwMode="auto">
          <a:xfrm>
            <a:off x="5105400" y="129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80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4114800" y="1143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hlink"/>
                </a:solidFill>
                <a:latin typeface="Tahoma" pitchFamily="34" charset="0"/>
              </a:rPr>
              <a:t>6</a:t>
            </a:r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4114800" y="22098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CC0000"/>
                </a:solidFill>
                <a:latin typeface="Tahoma" pitchFamily="34" charset="0"/>
              </a:rPr>
              <a:t>15</a:t>
            </a:r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3124200" y="22098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FF9900"/>
                </a:solidFill>
                <a:latin typeface="Tahoma" pitchFamily="34" charset="0"/>
              </a:rPr>
              <a:t>20</a:t>
            </a:r>
          </a:p>
        </p:txBody>
      </p:sp>
      <p:sp>
        <p:nvSpPr>
          <p:cNvPr id="210962" name="Text Box 18"/>
          <p:cNvSpPr txBox="1">
            <a:spLocks noChangeArrowheads="1"/>
          </p:cNvSpPr>
          <p:nvPr/>
        </p:nvSpPr>
        <p:spPr bwMode="auto">
          <a:xfrm>
            <a:off x="4038600" y="3200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80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210963" name="Text Box 19"/>
          <p:cNvSpPr txBox="1">
            <a:spLocks noChangeArrowheads="1"/>
          </p:cNvSpPr>
          <p:nvPr/>
        </p:nvSpPr>
        <p:spPr bwMode="auto">
          <a:xfrm>
            <a:off x="1981200" y="50292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00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210964" name="Text Box 20"/>
          <p:cNvSpPr txBox="1">
            <a:spLocks noChangeArrowheads="1"/>
          </p:cNvSpPr>
          <p:nvPr/>
        </p:nvSpPr>
        <p:spPr bwMode="auto">
          <a:xfrm>
            <a:off x="1981200" y="4191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FF"/>
                </a:solidFill>
                <a:latin typeface="Tahoma" pitchFamily="34" charset="0"/>
              </a:rPr>
              <a:t>14</a:t>
            </a:r>
          </a:p>
        </p:txBody>
      </p:sp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2057400" y="3200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hlink"/>
                </a:solidFill>
                <a:latin typeface="Tahoma" pitchFamily="34" charset="0"/>
              </a:rPr>
              <a:t>13</a:t>
            </a: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3124200" y="50292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CC0000"/>
                </a:solidFill>
                <a:latin typeface="Tahoma" pitchFamily="34" charset="0"/>
              </a:rPr>
              <a:t>23</a:t>
            </a:r>
          </a:p>
        </p:txBody>
      </p:sp>
      <p:sp>
        <p:nvSpPr>
          <p:cNvPr id="210967" name="Text Box 23"/>
          <p:cNvSpPr txBox="1">
            <a:spLocks noChangeArrowheads="1"/>
          </p:cNvSpPr>
          <p:nvPr/>
        </p:nvSpPr>
        <p:spPr bwMode="auto">
          <a:xfrm>
            <a:off x="3124200" y="4191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FF"/>
                </a:solidFill>
                <a:latin typeface="Tahoma" pitchFamily="34" charset="0"/>
              </a:rPr>
              <a:t>11</a:t>
            </a:r>
          </a:p>
        </p:txBody>
      </p:sp>
      <p:sp>
        <p:nvSpPr>
          <p:cNvPr id="210968" name="Text Box 24"/>
          <p:cNvSpPr txBox="1">
            <a:spLocks noChangeArrowheads="1"/>
          </p:cNvSpPr>
          <p:nvPr/>
        </p:nvSpPr>
        <p:spPr bwMode="auto">
          <a:xfrm>
            <a:off x="3048000" y="31242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00"/>
                </a:solidFill>
                <a:latin typeface="Tahoma" pitchFamily="34" charset="0"/>
              </a:rPr>
              <a:t>18</a:t>
            </a:r>
          </a:p>
        </p:txBody>
      </p:sp>
      <p:sp>
        <p:nvSpPr>
          <p:cNvPr id="210969" name="Text Box 25"/>
          <p:cNvSpPr txBox="1">
            <a:spLocks noChangeArrowheads="1"/>
          </p:cNvSpPr>
          <p:nvPr/>
        </p:nvSpPr>
        <p:spPr bwMode="auto">
          <a:xfrm>
            <a:off x="6248400" y="5029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FF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0970" name="Text Box 26"/>
          <p:cNvSpPr txBox="1">
            <a:spLocks noChangeArrowheads="1"/>
          </p:cNvSpPr>
          <p:nvPr/>
        </p:nvSpPr>
        <p:spPr bwMode="auto">
          <a:xfrm>
            <a:off x="4038600" y="4191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hlink"/>
                </a:solidFill>
                <a:latin typeface="Tahoma" pitchFamily="34" charset="0"/>
              </a:rPr>
              <a:t>22</a:t>
            </a:r>
          </a:p>
        </p:txBody>
      </p:sp>
      <p:sp>
        <p:nvSpPr>
          <p:cNvPr id="210971" name="Text Box 27"/>
          <p:cNvSpPr txBox="1">
            <a:spLocks noChangeArrowheads="1"/>
          </p:cNvSpPr>
          <p:nvPr/>
        </p:nvSpPr>
        <p:spPr bwMode="auto">
          <a:xfrm>
            <a:off x="5181600" y="50292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00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210972" name="Text Box 28"/>
          <p:cNvSpPr txBox="1">
            <a:spLocks noChangeArrowheads="1"/>
          </p:cNvSpPr>
          <p:nvPr/>
        </p:nvSpPr>
        <p:spPr bwMode="auto">
          <a:xfrm>
            <a:off x="4038600" y="5029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CC0000"/>
                </a:solidFill>
                <a:latin typeface="Tahoma" pitchFamily="34" charset="0"/>
              </a:rPr>
              <a:t>16</a:t>
            </a:r>
          </a:p>
        </p:txBody>
      </p:sp>
      <p:sp>
        <p:nvSpPr>
          <p:cNvPr id="210973" name="Text Box 29"/>
          <p:cNvSpPr txBox="1">
            <a:spLocks noChangeArrowheads="1"/>
          </p:cNvSpPr>
          <p:nvPr/>
        </p:nvSpPr>
        <p:spPr bwMode="auto">
          <a:xfrm>
            <a:off x="61722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8000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10974" name="Text Box 30"/>
          <p:cNvSpPr txBox="1">
            <a:spLocks noChangeArrowheads="1"/>
          </p:cNvSpPr>
          <p:nvPr/>
        </p:nvSpPr>
        <p:spPr bwMode="auto">
          <a:xfrm>
            <a:off x="6172200" y="3276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CC0000"/>
                </a:solidFill>
                <a:latin typeface="Tahoma" pitchFamily="34" charset="0"/>
              </a:rPr>
              <a:t>21</a:t>
            </a:r>
          </a:p>
        </p:txBody>
      </p:sp>
      <p:sp>
        <p:nvSpPr>
          <p:cNvPr id="210975" name="Text Box 31"/>
          <p:cNvSpPr txBox="1">
            <a:spLocks noChangeArrowheads="1"/>
          </p:cNvSpPr>
          <p:nvPr/>
        </p:nvSpPr>
        <p:spPr bwMode="auto">
          <a:xfrm>
            <a:off x="6172200" y="1219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FF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0976" name="Text Box 32"/>
          <p:cNvSpPr txBox="1">
            <a:spLocks noChangeArrowheads="1"/>
          </p:cNvSpPr>
          <p:nvPr/>
        </p:nvSpPr>
        <p:spPr bwMode="auto">
          <a:xfrm>
            <a:off x="6172200" y="2209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00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10977" name="Text Box 33"/>
          <p:cNvSpPr txBox="1">
            <a:spLocks noChangeArrowheads="1"/>
          </p:cNvSpPr>
          <p:nvPr/>
        </p:nvSpPr>
        <p:spPr bwMode="auto">
          <a:xfrm>
            <a:off x="5105400" y="2133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hlink"/>
                </a:solidFill>
                <a:latin typeface="Tahoma" pitchFamily="34" charset="0"/>
              </a:rPr>
              <a:t>25</a:t>
            </a:r>
          </a:p>
        </p:txBody>
      </p:sp>
      <p:sp>
        <p:nvSpPr>
          <p:cNvPr id="210978" name="Text Box 34"/>
          <p:cNvSpPr txBox="1">
            <a:spLocks noChangeArrowheads="1"/>
          </p:cNvSpPr>
          <p:nvPr/>
        </p:nvSpPr>
        <p:spPr bwMode="auto">
          <a:xfrm>
            <a:off x="5181600" y="327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chemeClr val="hlink"/>
                </a:solidFill>
                <a:latin typeface="Tahoma" pitchFamily="34" charset="0"/>
              </a:rPr>
              <a:t>7</a:t>
            </a:r>
          </a:p>
        </p:txBody>
      </p:sp>
      <p:sp>
        <p:nvSpPr>
          <p:cNvPr id="210979" name="Text Box 35"/>
          <p:cNvSpPr txBox="1">
            <a:spLocks noChangeArrowheads="1"/>
          </p:cNvSpPr>
          <p:nvPr/>
        </p:nvSpPr>
        <p:spPr bwMode="auto">
          <a:xfrm>
            <a:off x="5105400" y="41910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FF9900"/>
                </a:solidFill>
                <a:latin typeface="Tahoma" pitchFamily="34" charset="0"/>
              </a:rPr>
              <a:t>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   7. ШАРАДЫ</a:t>
            </a:r>
          </a:p>
        </p:txBody>
      </p:sp>
      <p:pic>
        <p:nvPicPr>
          <p:cNvPr id="211971" name="Picture 3" descr="masterv_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600200"/>
            <a:ext cx="4343400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229600" cy="453072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600" dirty="0"/>
              <a:t>Какая меры длины определяется двумя нотами?</a:t>
            </a:r>
          </a:p>
          <a:p>
            <a:pPr marL="609600" indent="-609600">
              <a:lnSpc>
                <a:spcPct val="80000"/>
              </a:lnSpc>
            </a:pPr>
            <a:endParaRPr lang="ru-RU" sz="1600" dirty="0"/>
          </a:p>
          <a:p>
            <a:pPr marL="609600" indent="-609600">
              <a:lnSpc>
                <a:spcPct val="80000"/>
              </a:lnSpc>
            </a:pPr>
            <a:r>
              <a:rPr lang="ru-RU" sz="1600" dirty="0"/>
              <a:t>Какие ноты при соединении образуют только часть?</a:t>
            </a:r>
          </a:p>
          <a:p>
            <a:pPr marL="609600" indent="-609600">
              <a:lnSpc>
                <a:spcPct val="80000"/>
              </a:lnSpc>
            </a:pPr>
            <a:endParaRPr lang="ru-RU" sz="1600" dirty="0"/>
          </a:p>
          <a:p>
            <a:pPr marL="609600" indent="-609600">
              <a:lnSpc>
                <a:spcPct val="80000"/>
              </a:lnSpc>
            </a:pPr>
            <a:r>
              <a:rPr lang="ru-RU" sz="1600" dirty="0"/>
              <a:t>Какая ягода образуется при попадании твёрдых атмосферных осадков в праздничный напиток для взрослых?</a:t>
            </a:r>
          </a:p>
          <a:p>
            <a:pPr marL="609600" indent="-609600">
              <a:lnSpc>
                <a:spcPct val="80000"/>
              </a:lnSpc>
            </a:pPr>
            <a:endParaRPr lang="ru-RU" sz="1600" dirty="0"/>
          </a:p>
          <a:p>
            <a:pPr marL="609600" indent="-609600">
              <a:lnSpc>
                <a:spcPct val="80000"/>
              </a:lnSpc>
            </a:pPr>
            <a:r>
              <a:rPr lang="ru-RU" sz="1600" dirty="0"/>
              <a:t>Что может вырасти на лице, если в сосновом бору читать хвалебные стихи?</a:t>
            </a:r>
          </a:p>
          <a:p>
            <a:pPr marL="609600" indent="-609600">
              <a:lnSpc>
                <a:spcPct val="80000"/>
              </a:lnSpc>
            </a:pPr>
            <a:endParaRPr lang="ru-RU" sz="1600" dirty="0"/>
          </a:p>
          <a:p>
            <a:pPr marL="609600" indent="-609600">
              <a:lnSpc>
                <a:spcPct val="80000"/>
              </a:lnSpc>
            </a:pPr>
            <a:r>
              <a:rPr lang="ru-RU" sz="1600" dirty="0"/>
              <a:t>Какое получиться ядовитое вещество, если длиннохвостая </a:t>
            </a:r>
            <a:r>
              <a:rPr lang="ru-RU" sz="1600" dirty="0" err="1"/>
              <a:t>грызунья</a:t>
            </a:r>
            <a:r>
              <a:rPr lang="ru-RU" sz="1600" dirty="0"/>
              <a:t> встретит длинношерстного быка?</a:t>
            </a:r>
          </a:p>
          <a:p>
            <a:pPr marL="609600" indent="-609600">
              <a:lnSpc>
                <a:spcPct val="80000"/>
              </a:lnSpc>
            </a:pPr>
            <a:endParaRPr lang="ru-RU" sz="1600" dirty="0"/>
          </a:p>
          <a:p>
            <a:pPr marL="609600" indent="-609600">
              <a:lnSpc>
                <a:spcPct val="80000"/>
              </a:lnSpc>
            </a:pPr>
            <a:r>
              <a:rPr lang="ru-RU" sz="1600" dirty="0"/>
              <a:t>Какое появляется насекомое, если округлый кусок чего-либо покатится по участку в 100 м2?</a:t>
            </a:r>
          </a:p>
          <a:p>
            <a:pPr marL="609600" indent="-609600">
              <a:lnSpc>
                <a:spcPct val="80000"/>
              </a:lnSpc>
            </a:pPr>
            <a:endParaRPr lang="ru-RU" sz="1600" dirty="0"/>
          </a:p>
          <a:p>
            <a:pPr marL="609600" indent="-609600">
              <a:lnSpc>
                <a:spcPct val="80000"/>
              </a:lnSpc>
            </a:pPr>
            <a:r>
              <a:rPr lang="ru-RU" sz="1600" dirty="0"/>
              <a:t>Какая собачка получится из 16,38 кг и хвойного дерева?</a:t>
            </a:r>
          </a:p>
          <a:p>
            <a:pPr marL="609600" indent="-609600">
              <a:lnSpc>
                <a:spcPct val="80000"/>
              </a:lnSpc>
            </a:pPr>
            <a:endParaRPr lang="ru-RU" sz="1600" dirty="0"/>
          </a:p>
          <a:p>
            <a:pPr marL="609600" indent="-609600">
              <a:lnSpc>
                <a:spcPct val="80000"/>
              </a:lnSpc>
            </a:pPr>
            <a:r>
              <a:rPr lang="ru-RU" sz="1600" dirty="0"/>
              <a:t>Какой получится струнный инструмент, если на участке в 100 м2 звучит одна и та же нота?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340768"/>
            <a:ext cx="7258000" cy="1224136"/>
          </a:xfrm>
        </p:spPr>
        <p:txBody>
          <a:bodyPr/>
          <a:lstStyle/>
          <a:p>
            <a:r>
              <a:rPr lang="ru-RU" sz="3400" dirty="0"/>
              <a:t>Какая меры длины определяется двумя нотами?</a:t>
            </a:r>
            <a:br>
              <a:rPr lang="ru-RU" sz="3400" dirty="0"/>
            </a:br>
            <a:endParaRPr lang="ru-RU" sz="3400" dirty="0"/>
          </a:p>
        </p:txBody>
      </p:sp>
      <p:sp>
        <p:nvSpPr>
          <p:cNvPr id="4" name="Содержимое 3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4695" y="274638"/>
            <a:ext cx="4294610" cy="5856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Какие </a:t>
            </a:r>
            <a:r>
              <a:rPr lang="ru-RU" sz="3400" dirty="0"/>
              <a:t>ноты при соединении образуют только часть?</a:t>
            </a:r>
            <a:br>
              <a:rPr lang="ru-RU" sz="3400" dirty="0"/>
            </a:br>
            <a:endParaRPr lang="ru-RU" sz="3400" dirty="0"/>
          </a:p>
        </p:txBody>
      </p:sp>
      <p:sp>
        <p:nvSpPr>
          <p:cNvPr id="21504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ARSK.RU - &amp;Scy;&amp;pcy;&amp;iecy;&amp;tscy;&amp;pcy;&amp;rcy;&amp;ocy;&amp;iecy;&amp;kcy;&amp;t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649412"/>
            <a:ext cx="6350000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68760"/>
            <a:ext cx="8229600" cy="2088232"/>
          </a:xfrm>
        </p:spPr>
        <p:txBody>
          <a:bodyPr/>
          <a:lstStyle/>
          <a:p>
            <a:r>
              <a:rPr lang="ru-RU" sz="3200" dirty="0"/>
              <a:t>Какая ягода образуется при попадании твёрдых атмосферных осадков в праздничный напиток для взрослых?</a:t>
            </a:r>
            <a:r>
              <a:rPr lang="ru-RU" sz="2100" dirty="0"/>
              <a:t/>
            </a:r>
            <a:br>
              <a:rPr lang="ru-RU" sz="2100" dirty="0"/>
            </a:b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2036_2376nothumb5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1717" y="908720"/>
            <a:ext cx="5280565" cy="522220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776"/>
            <a:ext cx="8229600" cy="2376264"/>
          </a:xfrm>
        </p:spPr>
        <p:txBody>
          <a:bodyPr/>
          <a:lstStyle/>
          <a:p>
            <a:r>
              <a:rPr lang="ru-RU" sz="3600" dirty="0"/>
              <a:t>Что может появиться у человека, если в сосновом бору читать хвалебные стихи?</a:t>
            </a:r>
            <a:r>
              <a:rPr lang="ru-RU" sz="2100" dirty="0"/>
              <a:t/>
            </a:r>
            <a:br>
              <a:rPr lang="ru-RU" sz="2100" dirty="0"/>
            </a:b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dirty="0" smtClean="0">
                <a:latin typeface="Arial Black" pitchFamily="34" charset="0"/>
              </a:rPr>
              <a:t>Индия</a:t>
            </a:r>
            <a:endParaRPr lang="ru-RU" sz="9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254b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64396" y="1124744"/>
            <a:ext cx="2815208" cy="500618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6752"/>
            <a:ext cx="8229600" cy="2376264"/>
          </a:xfrm>
        </p:spPr>
        <p:txBody>
          <a:bodyPr/>
          <a:lstStyle/>
          <a:p>
            <a:r>
              <a:rPr lang="ru-RU" sz="3600" b="1" dirty="0"/>
              <a:t>Какое получится ядовитое вещество, если длиннохвостая </a:t>
            </a:r>
            <a:r>
              <a:rPr lang="ru-RU" sz="3600" b="1" dirty="0" err="1"/>
              <a:t>грызунья</a:t>
            </a:r>
            <a:r>
              <a:rPr lang="ru-RU" sz="3600" b="1" dirty="0"/>
              <a:t> встретит длинношерстного быка?</a:t>
            </a:r>
            <a:r>
              <a:rPr lang="ru-RU" sz="1900" b="1" dirty="0"/>
              <a:t/>
            </a:r>
            <a:br>
              <a:rPr lang="ru-RU" sz="1900" b="1" dirty="0"/>
            </a:br>
            <a:endParaRPr lang="ru-RU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1036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908720"/>
            <a:ext cx="3600400" cy="460183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0768"/>
            <a:ext cx="8229600" cy="2808312"/>
          </a:xfrm>
        </p:spPr>
        <p:txBody>
          <a:bodyPr/>
          <a:lstStyle/>
          <a:p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/>
            </a:r>
            <a:br>
              <a:rPr lang="ru-RU" sz="1900" dirty="0"/>
            </a:br>
            <a:r>
              <a:rPr lang="ru-RU" sz="3600" b="1" dirty="0"/>
              <a:t>Какое появляется насекомое, если округлый кусок чего-либо покатится по участку </a:t>
            </a:r>
            <a:br>
              <a:rPr lang="ru-RU" sz="3600" b="1" dirty="0"/>
            </a:br>
            <a:r>
              <a:rPr lang="ru-RU" sz="3600" b="1" dirty="0"/>
              <a:t>в 100 м2?</a:t>
            </a:r>
            <a:r>
              <a:rPr lang="ru-RU" sz="2100" b="1" dirty="0"/>
              <a:t/>
            </a:r>
            <a:br>
              <a:rPr lang="ru-RU" sz="2100" b="1" dirty="0"/>
            </a:br>
            <a:r>
              <a:rPr lang="ru-RU" sz="2100" b="1" dirty="0"/>
              <a:t/>
            </a:r>
            <a:br>
              <a:rPr lang="ru-RU" sz="2100" b="1" dirty="0"/>
            </a:br>
            <a:endParaRPr lang="ru-RU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91569000fde27217f6a7e78b9e3c79516058b1c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38475" y="1412776"/>
            <a:ext cx="3067050" cy="443398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3370386"/>
          </a:xfrm>
        </p:spPr>
        <p:txBody>
          <a:bodyPr/>
          <a:lstStyle/>
          <a:p>
            <a:r>
              <a:rPr lang="ru-RU" sz="4400" dirty="0"/>
              <a:t>Какая собачка получится из 16,38 кг и хвойного дерева?</a:t>
            </a:r>
            <a:r>
              <a:rPr lang="ru-RU" sz="2100" dirty="0"/>
              <a:t/>
            </a:r>
            <a:br>
              <a:rPr lang="ru-RU" sz="2100" dirty="0"/>
            </a:b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4837_2481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95437" y="1124745"/>
            <a:ext cx="5953125" cy="417646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6792"/>
            <a:ext cx="8229600" cy="2376264"/>
          </a:xfrm>
        </p:spPr>
        <p:txBody>
          <a:bodyPr/>
          <a:lstStyle/>
          <a:p>
            <a:pPr marL="838200" indent="-838200"/>
            <a:r>
              <a:rPr lang="ru-RU" sz="4000" dirty="0"/>
              <a:t>Какой получится струнный инструмент, если на участке в 100 м2 звучит одна и та же нота?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808" y="980728"/>
            <a:ext cx="3219450" cy="4286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folHlink"/>
                </a:solidFill>
                <a:latin typeface="Algerian" pitchFamily="82" charset="0"/>
              </a:rPr>
              <a:t>ПОДВЕДЕНИЕ ИТОГОВ</a:t>
            </a:r>
          </a:p>
        </p:txBody>
      </p:sp>
      <p:pic>
        <p:nvPicPr>
          <p:cNvPr id="179203" name="Picture 3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62288" y="1600200"/>
            <a:ext cx="301783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Что такое дюжина?</a:t>
            </a:r>
            <a:endParaRPr lang="ru-RU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i="1">
                <a:solidFill>
                  <a:schemeClr val="folHlink"/>
                </a:solidFill>
                <a:latin typeface="Algerian" pitchFamily="82" charset="0"/>
              </a:rPr>
              <a:t>ПОЗДРАВЛЯЕМ ПОБЕДИТЕЛЕЙ!!!</a:t>
            </a:r>
          </a:p>
        </p:txBody>
      </p:sp>
      <p:pic>
        <p:nvPicPr>
          <p:cNvPr id="180227" name="Picture 3" descr="8896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2019300"/>
            <a:ext cx="5257800" cy="3509963"/>
          </a:xfrm>
          <a:noFill/>
          <a:ln/>
        </p:spPr>
      </p:pic>
    </p:spTree>
  </p:cSld>
  <p:clrMapOvr>
    <a:masterClrMapping/>
  </p:clrMapOvr>
  <p:transition spd="slow">
    <p:checke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80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>
                <a:solidFill>
                  <a:schemeClr val="folHlink"/>
                </a:solidFill>
                <a:latin typeface="Algerian" pitchFamily="82" charset="0"/>
              </a:rPr>
              <a:t>СПАСИБО  ЗА ИГРУ 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 smtClean="0"/>
              <a:t>12</a:t>
            </a:r>
            <a:endParaRPr lang="ru-RU" sz="9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219</TotalTime>
  <Words>1100</Words>
  <Application>Microsoft Office PowerPoint</Application>
  <PresentationFormat>Экран (4:3)</PresentationFormat>
  <Paragraphs>173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Водяные знаки</vt:lpstr>
      <vt:lpstr>ПО СТРАНИЦАМ  МАТЕМАТИКИ</vt:lpstr>
      <vt:lpstr>Цели и задачи викторины:</vt:lpstr>
      <vt:lpstr>1.Разминка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  3. Угадайка</vt:lpstr>
      <vt:lpstr>1.Кому принадлежат слова: «Вдохновение нужно в геометрии, как в поэзии»?  </vt:lpstr>
      <vt:lpstr> А. С. Пушкину.</vt:lpstr>
      <vt:lpstr>«Математика – царица всех наук, а арифметика – царица математики» Чьи это слова?</vt:lpstr>
      <vt:lpstr>Карл Фридрих Гаусс  – «король арифметики»</vt:lpstr>
      <vt:lpstr>«Дайте мне точку опоры, и я переверну Землю»?     </vt:lpstr>
      <vt:lpstr>Архимед около 287 до н.э</vt:lpstr>
      <vt:lpstr>Кому из этих людей принадлежат следующие слова: «Математику уже затем учить следует, что она ум в порядок приводит»?  </vt:lpstr>
      <vt:lpstr>Михаил Васильевич Ломаносов</vt:lpstr>
      <vt:lpstr>По чьему проекту в 1755 году был организован Московский университет, носящий ныне его имя?</vt:lpstr>
      <vt:lpstr>Михаил Васильевич Ломаносов</vt:lpstr>
      <vt:lpstr>Слайд 43</vt:lpstr>
      <vt:lpstr>Слайд 44</vt:lpstr>
      <vt:lpstr>4. Старинные задачи</vt:lpstr>
      <vt:lpstr>Старинные задачи 1</vt:lpstr>
      <vt:lpstr>Слайд 47</vt:lpstr>
      <vt:lpstr>Старинные задачи 2</vt:lpstr>
      <vt:lpstr>Слайд 49</vt:lpstr>
      <vt:lpstr>Старинные задачи 3</vt:lpstr>
      <vt:lpstr>Слайд 51</vt:lpstr>
      <vt:lpstr>Старинные задачи 4</vt:lpstr>
      <vt:lpstr>Слайд 53</vt:lpstr>
      <vt:lpstr>Старинные задачи 5</vt:lpstr>
      <vt:lpstr>Слайд 55</vt:lpstr>
      <vt:lpstr>Слайд 56</vt:lpstr>
      <vt:lpstr>ФИЗМИНУТКА</vt:lpstr>
      <vt:lpstr>6. Конкурс капитанов Как песня не может прожить без баяна, так команда не может без капитана!!!!! </vt:lpstr>
      <vt:lpstr>Слайд 59</vt:lpstr>
      <vt:lpstr>Слайд 60</vt:lpstr>
      <vt:lpstr>                     7. ШАРАДЫ</vt:lpstr>
      <vt:lpstr>Слайд 62</vt:lpstr>
      <vt:lpstr>Какая меры длины определяется двумя нотами? </vt:lpstr>
      <vt:lpstr>Слайд 64</vt:lpstr>
      <vt:lpstr>       Какие ноты при соединении образуют только часть? </vt:lpstr>
      <vt:lpstr>Слайд 66</vt:lpstr>
      <vt:lpstr>Какая ягода образуется при попадании твёрдых атмосферных осадков в праздничный напиток для взрослых? </vt:lpstr>
      <vt:lpstr>Слайд 68</vt:lpstr>
      <vt:lpstr>Что может появиться у человека, если в сосновом бору читать хвалебные стихи? </vt:lpstr>
      <vt:lpstr>Слайд 70</vt:lpstr>
      <vt:lpstr>Какое получится ядовитое вещество, если длиннохвостая грызунья встретит длинношерстного быка? </vt:lpstr>
      <vt:lpstr>Слайд 72</vt:lpstr>
      <vt:lpstr>  Какое появляется насекомое, если округлый кусок чего-либо покатится по участку  в 100 м2?  </vt:lpstr>
      <vt:lpstr>Слайд 74</vt:lpstr>
      <vt:lpstr>Какая собачка получится из 16,38 кг и хвойного дерева? </vt:lpstr>
      <vt:lpstr>Слайд 76</vt:lpstr>
      <vt:lpstr>Какой получится струнный инструмент, если на участке в 100 м2 звучит одна и та же нота?</vt:lpstr>
      <vt:lpstr>Слайд 78</vt:lpstr>
      <vt:lpstr>ПОДВЕДЕНИЕ ИТОГОВ</vt:lpstr>
      <vt:lpstr>ПОЗДРАВЛЯЕМ ПОБЕДИТЕЛЕЙ!!!</vt:lpstr>
      <vt:lpstr>СПАСИБО  ЗА ИГРУ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 ИСТОРИИ МАТЕМАТИКИ</dc:title>
  <dc:creator>Ната</dc:creator>
  <cp:lastModifiedBy>RePack by SPecialiST</cp:lastModifiedBy>
  <cp:revision>17</cp:revision>
  <dcterms:created xsi:type="dcterms:W3CDTF">2012-10-22T17:41:13Z</dcterms:created>
  <dcterms:modified xsi:type="dcterms:W3CDTF">2018-12-06T16:49:22Z</dcterms:modified>
</cp:coreProperties>
</file>